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9">
  <p:sldMasterIdLst>
    <p:sldMasterId id="2147483648" r:id="rId4"/>
  </p:sldMasterIdLst>
  <p:notesMasterIdLst>
    <p:notesMasterId r:id="rId30"/>
  </p:notesMasterIdLst>
  <p:handoutMasterIdLst>
    <p:handoutMasterId r:id="rId31"/>
  </p:handoutMasterIdLst>
  <p:sldIdLst>
    <p:sldId id="331" r:id="rId5"/>
    <p:sldId id="277" r:id="rId6"/>
    <p:sldId id="289" r:id="rId7"/>
    <p:sldId id="342" r:id="rId8"/>
    <p:sldId id="349" r:id="rId9"/>
    <p:sldId id="338" r:id="rId10"/>
    <p:sldId id="337" r:id="rId11"/>
    <p:sldId id="350" r:id="rId12"/>
    <p:sldId id="351" r:id="rId13"/>
    <p:sldId id="352" r:id="rId14"/>
    <p:sldId id="353" r:id="rId15"/>
    <p:sldId id="344" r:id="rId16"/>
    <p:sldId id="340" r:id="rId17"/>
    <p:sldId id="343" r:id="rId18"/>
    <p:sldId id="339" r:id="rId19"/>
    <p:sldId id="341" r:id="rId20"/>
    <p:sldId id="293" r:id="rId21"/>
    <p:sldId id="345" r:id="rId22"/>
    <p:sldId id="346" r:id="rId23"/>
    <p:sldId id="347" r:id="rId24"/>
    <p:sldId id="348" r:id="rId25"/>
    <p:sldId id="303" r:id="rId26"/>
    <p:sldId id="296" r:id="rId27"/>
    <p:sldId id="307" r:id="rId28"/>
    <p:sldId id="26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391" autoAdjust="0"/>
    <p:restoredTop sz="93447" autoAdjust="0"/>
  </p:normalViewPr>
  <p:slideViewPr>
    <p:cSldViewPr snapToGrid="0" snapToObjects="1">
      <p:cViewPr varScale="1">
        <p:scale>
          <a:sx n="103" d="100"/>
          <a:sy n="103" d="100"/>
        </p:scale>
        <p:origin x="714" y="114"/>
      </p:cViewPr>
      <p:guideLst/>
    </p:cSldViewPr>
  </p:slideViewPr>
  <p:outlineViewPr>
    <p:cViewPr>
      <p:scale>
        <a:sx n="33" d="100"/>
        <a:sy n="33" d="100"/>
      </p:scale>
      <p:origin x="0" y="-31296"/>
    </p:cViewPr>
  </p:outlineViewPr>
  <p:notesTextViewPr>
    <p:cViewPr>
      <p:scale>
        <a:sx n="1" d="1"/>
        <a:sy n="1" d="1"/>
      </p:scale>
      <p:origin x="0" y="0"/>
    </p:cViewPr>
  </p:notesTextViewPr>
  <p:notesViewPr>
    <p:cSldViewPr snapToGrid="0" snapToObjects="1">
      <p:cViewPr varScale="1">
        <p:scale>
          <a:sx n="102" d="100"/>
          <a:sy n="102" d="100"/>
        </p:scale>
        <p:origin x="1512" y="19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F77051E-B811-D949-830F-55D35BA79CE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72EC375-152E-3F4A-8C1A-308E3DFABC4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C830E4C-56B7-2443-B370-610F8D1BCD9C}" type="datetimeFigureOut">
              <a:rPr lang="en-US" smtClean="0"/>
              <a:t>3/25/2024</a:t>
            </a:fld>
            <a:endParaRPr lang="en-US"/>
          </a:p>
        </p:txBody>
      </p:sp>
      <p:sp>
        <p:nvSpPr>
          <p:cNvPr id="4" name="Footer Placeholder 3">
            <a:extLst>
              <a:ext uri="{FF2B5EF4-FFF2-40B4-BE49-F238E27FC236}">
                <a16:creationId xmlns:a16="http://schemas.microsoft.com/office/drawing/2014/main" id="{3DAD90D4-C48B-C647-BA8A-B43CFA99A43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B40E78B-91EF-F148-8F7B-2AEC532510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7D0152-5968-C24B-9EC0-2DFF74304A89}" type="slidenum">
              <a:rPr lang="en-US" smtClean="0"/>
              <a:t>‹#›</a:t>
            </a:fld>
            <a:endParaRPr lang="en-US"/>
          </a:p>
        </p:txBody>
      </p:sp>
    </p:spTree>
    <p:extLst>
      <p:ext uri="{BB962C8B-B14F-4D97-AF65-F5344CB8AC3E}">
        <p14:creationId xmlns:p14="http://schemas.microsoft.com/office/powerpoint/2010/main" val="15802488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CD2FD1-B169-9B41-A890-0ECD81C3476C}" type="datetimeFigureOut">
              <a:rPr lang="en-US" smtClean="0"/>
              <a:t>3/25/2024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9943EA-69D9-7E49-97CD-A49926F617C9}" type="slidenum">
              <a:rPr lang="en-US" smtClean="0"/>
              <a:t>‹#›</a:t>
            </a:fld>
            <a:endParaRPr lang="en-US" dirty="0"/>
          </a:p>
        </p:txBody>
      </p:sp>
    </p:spTree>
    <p:extLst>
      <p:ext uri="{BB962C8B-B14F-4D97-AF65-F5344CB8AC3E}">
        <p14:creationId xmlns:p14="http://schemas.microsoft.com/office/powerpoint/2010/main" val="1735127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Include Disclosure</a:t>
            </a:r>
          </a:p>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2</a:t>
            </a:fld>
            <a:endParaRPr lang="en-US" dirty="0"/>
          </a:p>
        </p:txBody>
      </p:sp>
    </p:spTree>
    <p:extLst>
      <p:ext uri="{BB962C8B-B14F-4D97-AF65-F5344CB8AC3E}">
        <p14:creationId xmlns:p14="http://schemas.microsoft.com/office/powerpoint/2010/main" val="22004710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25</a:t>
            </a:fld>
            <a:endParaRPr lang="en-US" dirty="0"/>
          </a:p>
        </p:txBody>
      </p:sp>
    </p:spTree>
    <p:extLst>
      <p:ext uri="{BB962C8B-B14F-4D97-AF65-F5344CB8AC3E}">
        <p14:creationId xmlns:p14="http://schemas.microsoft.com/office/powerpoint/2010/main" val="172567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gn="just">
              <a:lnSpc>
                <a:spcPct val="107000"/>
              </a:lnSpc>
              <a:spcBef>
                <a:spcPts val="0"/>
              </a:spcBef>
              <a:spcAft>
                <a:spcPts val="800"/>
              </a:spcAft>
            </a:pPr>
            <a:r>
              <a:rPr lang="en-US" sz="1200" kern="100" dirty="0">
                <a:effectLst/>
                <a:latin typeface="+mj-lt"/>
                <a:ea typeface="Calibri" panose="020F0502020204030204" pitchFamily="34" charset="0"/>
                <a:cs typeface="Times New Roman" panose="02020603050405020304" pitchFamily="18" charset="0"/>
              </a:rPr>
              <a:t>The standard survey approach seeks information on perceptions about community collaboration among representatives of local agencies that may serve those who are homeless and have co-occurring disorders. </a:t>
            </a:r>
          </a:p>
          <a:p>
            <a:pPr marL="0" marR="0" algn="just">
              <a:lnSpc>
                <a:spcPct val="107000"/>
              </a:lnSpc>
              <a:spcBef>
                <a:spcPts val="0"/>
              </a:spcBef>
              <a:spcAft>
                <a:spcPts val="800"/>
              </a:spcAft>
            </a:pPr>
            <a:r>
              <a:rPr lang="en-US" sz="1200" kern="100" dirty="0">
                <a:effectLst/>
                <a:latin typeface="+mj-lt"/>
                <a:ea typeface="Calibri" panose="020F0502020204030204" pitchFamily="34" charset="0"/>
                <a:cs typeface="Times New Roman" panose="02020603050405020304" pitchFamily="18" charset="0"/>
              </a:rPr>
              <a:t>The social network analysis uses information about relational patterns among agencies as indicated by the same representatives who completed the survey. </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3</a:t>
            </a:fld>
            <a:endParaRPr lang="en-US" dirty="0"/>
          </a:p>
        </p:txBody>
      </p:sp>
    </p:spTree>
    <p:extLst>
      <p:ext uri="{BB962C8B-B14F-4D97-AF65-F5344CB8AC3E}">
        <p14:creationId xmlns:p14="http://schemas.microsoft.com/office/powerpoint/2010/main" val="32906436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While surveys gather information about general perceptions of collaboration, social network analysis provides specific information about relationships. </a:t>
            </a:r>
          </a:p>
          <a:p>
            <a:endParaRPr lang="en-US" sz="1200" dirty="0"/>
          </a:p>
          <a:p>
            <a:r>
              <a:rPr lang="en-US" sz="1200" dirty="0"/>
              <a:t>The combination of the two methods provides a powerful tool for improving strengths in community collaboration needed for effective public health interventions.</a:t>
            </a:r>
          </a:p>
          <a:p>
            <a:r>
              <a:rPr lang="en-US" sz="1200" dirty="0"/>
              <a:t>Also allows us to compare what those in a community believe and say about the general state of collaboration, to what they actually do in relation to and with others in the community.</a:t>
            </a:r>
          </a:p>
          <a:p>
            <a:endParaRPr lang="en-US" sz="1200" dirty="0"/>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4</a:t>
            </a:fld>
            <a:endParaRPr lang="en-US" dirty="0"/>
          </a:p>
        </p:txBody>
      </p:sp>
    </p:spTree>
    <p:extLst>
      <p:ext uri="{BB962C8B-B14F-4D97-AF65-F5344CB8AC3E}">
        <p14:creationId xmlns:p14="http://schemas.microsoft.com/office/powerpoint/2010/main" val="40147566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Trust, equal, shared vision, communication, </a:t>
            </a:r>
          </a:p>
        </p:txBody>
      </p:sp>
      <p:sp>
        <p:nvSpPr>
          <p:cNvPr id="4" name="Slide Number Placeholder 3"/>
          <p:cNvSpPr>
            <a:spLocks noGrp="1"/>
          </p:cNvSpPr>
          <p:nvPr>
            <p:ph type="sldNum" sz="quarter" idx="5"/>
          </p:nvPr>
        </p:nvSpPr>
        <p:spPr/>
        <p:txBody>
          <a:bodyPr/>
          <a:lstStyle/>
          <a:p>
            <a:fld id="{769943EA-69D9-7E49-97CD-A49926F617C9}" type="slidenum">
              <a:rPr lang="en-US" smtClean="0"/>
              <a:t>13</a:t>
            </a:fld>
            <a:endParaRPr lang="en-US" dirty="0"/>
          </a:p>
        </p:txBody>
      </p:sp>
    </p:spTree>
    <p:extLst>
      <p:ext uri="{BB962C8B-B14F-4D97-AF65-F5344CB8AC3E}">
        <p14:creationId xmlns:p14="http://schemas.microsoft.com/office/powerpoint/2010/main" val="34926749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Outcome, racial, sustaining, making decisions</a:t>
            </a:r>
          </a:p>
        </p:txBody>
      </p:sp>
      <p:sp>
        <p:nvSpPr>
          <p:cNvPr id="4" name="Slide Number Placeholder 3"/>
          <p:cNvSpPr>
            <a:spLocks noGrp="1"/>
          </p:cNvSpPr>
          <p:nvPr>
            <p:ph type="sldNum" sz="quarter" idx="5"/>
          </p:nvPr>
        </p:nvSpPr>
        <p:spPr/>
        <p:txBody>
          <a:bodyPr/>
          <a:lstStyle/>
          <a:p>
            <a:fld id="{769943EA-69D9-7E49-97CD-A49926F617C9}" type="slidenum">
              <a:rPr lang="en-US" smtClean="0"/>
              <a:t>14</a:t>
            </a:fld>
            <a:endParaRPr lang="en-US" dirty="0"/>
          </a:p>
        </p:txBody>
      </p:sp>
    </p:spTree>
    <p:extLst>
      <p:ext uri="{BB962C8B-B14F-4D97-AF65-F5344CB8AC3E}">
        <p14:creationId xmlns:p14="http://schemas.microsoft.com/office/powerpoint/2010/main" val="3536197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Define, why they matter, present one example of the measures, </a:t>
            </a:r>
          </a:p>
        </p:txBody>
      </p:sp>
      <p:sp>
        <p:nvSpPr>
          <p:cNvPr id="4" name="Slide Number Placeholder 3"/>
          <p:cNvSpPr>
            <a:spLocks noGrp="1"/>
          </p:cNvSpPr>
          <p:nvPr>
            <p:ph type="sldNum" sz="quarter" idx="5"/>
          </p:nvPr>
        </p:nvSpPr>
        <p:spPr/>
        <p:txBody>
          <a:bodyPr/>
          <a:lstStyle/>
          <a:p>
            <a:fld id="{769943EA-69D9-7E49-97CD-A49926F617C9}" type="slidenum">
              <a:rPr lang="en-US" smtClean="0"/>
              <a:t>17</a:t>
            </a:fld>
            <a:endParaRPr lang="en-US" dirty="0"/>
          </a:p>
        </p:txBody>
      </p:sp>
    </p:spTree>
    <p:extLst>
      <p:ext uri="{BB962C8B-B14F-4D97-AF65-F5344CB8AC3E}">
        <p14:creationId xmlns:p14="http://schemas.microsoft.com/office/powerpoint/2010/main" val="234909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i="1" kern="100" dirty="0">
                <a:effectLst/>
                <a:latin typeface="Times New Roman" panose="02020603050405020304" pitchFamily="18" charset="0"/>
                <a:ea typeface="Calibri" panose="020F0502020204030204" pitchFamily="34" charset="0"/>
                <a:cs typeface="Times New Roman" panose="02020603050405020304" pitchFamily="18" charset="0"/>
              </a:rPr>
              <a:t>If an agency collaborates equally with all other agencies, there is no variability, degree=0. If one agency collaborates with all other agencies, and all other agencies do not collaborate except with this one agency, then degree=1 (this results in a network diagram in the shape of a star with one agency in the middle and lines radiating out.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19</a:t>
            </a:fld>
            <a:endParaRPr lang="en-US" dirty="0"/>
          </a:p>
        </p:txBody>
      </p:sp>
    </p:spTree>
    <p:extLst>
      <p:ext uri="{BB962C8B-B14F-4D97-AF65-F5344CB8AC3E}">
        <p14:creationId xmlns:p14="http://schemas.microsoft.com/office/powerpoint/2010/main" val="21897168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Replace the footer, add consortium info</a:t>
            </a:r>
          </a:p>
        </p:txBody>
      </p:sp>
      <p:sp>
        <p:nvSpPr>
          <p:cNvPr id="4" name="Slide Number Placeholder 3"/>
          <p:cNvSpPr>
            <a:spLocks noGrp="1"/>
          </p:cNvSpPr>
          <p:nvPr>
            <p:ph type="sldNum" sz="quarter" idx="5"/>
          </p:nvPr>
        </p:nvSpPr>
        <p:spPr/>
        <p:txBody>
          <a:bodyPr/>
          <a:lstStyle/>
          <a:p>
            <a:fld id="{769943EA-69D9-7E49-97CD-A49926F617C9}" type="slidenum">
              <a:rPr lang="en-US" smtClean="0"/>
              <a:t>22</a:t>
            </a:fld>
            <a:endParaRPr lang="en-US" dirty="0"/>
          </a:p>
        </p:txBody>
      </p:sp>
    </p:spTree>
    <p:extLst>
      <p:ext uri="{BB962C8B-B14F-4D97-AF65-F5344CB8AC3E}">
        <p14:creationId xmlns:p14="http://schemas.microsoft.com/office/powerpoint/2010/main" val="382797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200000"/>
              </a:lnSpc>
              <a:spcBef>
                <a:spcPts val="0"/>
              </a:spcBef>
              <a:spcAft>
                <a:spcPts val="0"/>
              </a:spcAft>
            </a:pPr>
            <a:r>
              <a:rPr lang="en-US" sz="1800" dirty="0">
                <a:ln>
                  <a:noFill/>
                </a:ln>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Progress starts with, “I want…” (or more likely at the outset, “I don’t want…”). “I want” reveals a problem that is ready to be addressed now. Whatever the stated desire, problem, etc. is, that is the place to start even if it does not coincide with the results being discussed.</a:t>
            </a:r>
            <a:endParaRPr lang="en-US" sz="1800" dirty="0">
              <a:ln>
                <a:noFill/>
              </a:ln>
              <a:solidFill>
                <a:srgbClr val="000000"/>
              </a:solidFill>
              <a:effectLst/>
              <a:latin typeface="Helvetica Neue"/>
              <a:ea typeface="DengXian" panose="02010600030101010101" pitchFamily="2" charset="-122"/>
              <a:cs typeface="Calibri" panose="020F0502020204030204" pitchFamily="34" charset="0"/>
            </a:endParaRPr>
          </a:p>
          <a:p>
            <a:pPr marL="0" marR="0">
              <a:lnSpc>
                <a:spcPct val="200000"/>
              </a:lnSpc>
              <a:spcBef>
                <a:spcPts val="0"/>
              </a:spcBef>
              <a:spcAft>
                <a:spcPts val="0"/>
              </a:spcAft>
            </a:pPr>
            <a:r>
              <a:rPr lang="en-US" sz="1800" dirty="0">
                <a:ln>
                  <a:noFill/>
                </a:ln>
                <a:solidFill>
                  <a:srgbClr val="000000"/>
                </a:solidFill>
                <a:effectLst/>
                <a:latin typeface="Times New Roman" panose="02020603050405020304" pitchFamily="18" charset="0"/>
                <a:ea typeface="DengXian" panose="02010600030101010101" pitchFamily="2" charset="-122"/>
                <a:cs typeface="Calibri" panose="020F0502020204030204" pitchFamily="34" charset="0"/>
              </a:rPr>
              <a:t>Some facilitating questions:</a:t>
            </a:r>
            <a:endParaRPr lang="en-US" sz="1800" dirty="0">
              <a:ln>
                <a:noFill/>
              </a:ln>
              <a:solidFill>
                <a:srgbClr val="000000"/>
              </a:solidFill>
              <a:effectLst/>
              <a:latin typeface="Helvetica Neue"/>
              <a:ea typeface="DengXian" panose="02010600030101010101" pitchFamily="2" charset="-122"/>
              <a:cs typeface="Calibri" panose="020F0502020204030204" pitchFamily="34" charset="0"/>
            </a:endParaRP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How does the network appear compared to how you imagined it would look?</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Suppose something happened and collaboration in the community is exactly as you want it to be,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what would be the first difference you would notice?  … Then what?… What else?…</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 </a:t>
            </a:r>
          </a:p>
          <a:p>
            <a:pPr marL="0" marR="0">
              <a:spcBef>
                <a:spcPts val="0"/>
              </a:spcBef>
              <a:spcAft>
                <a:spcPts val="0"/>
              </a:spcAft>
            </a:pPr>
            <a:r>
              <a:rPr lang="en-US" sz="1800" dirty="0">
                <a:effectLst/>
                <a:latin typeface="Calibri" panose="020F0502020204030204" pitchFamily="34" charset="0"/>
                <a:ea typeface="DengXian" panose="02010600030101010101" pitchFamily="2" charset="-122"/>
              </a:rPr>
              <a:t>In what ways has collaboration been effective, and what do you plan to do next?</a:t>
            </a:r>
          </a:p>
          <a:p>
            <a:endParaRPr lang="en-US" dirty="0"/>
          </a:p>
        </p:txBody>
      </p:sp>
      <p:sp>
        <p:nvSpPr>
          <p:cNvPr id="4" name="Slide Number Placeholder 3"/>
          <p:cNvSpPr>
            <a:spLocks noGrp="1"/>
          </p:cNvSpPr>
          <p:nvPr>
            <p:ph type="sldNum" sz="quarter" idx="5"/>
          </p:nvPr>
        </p:nvSpPr>
        <p:spPr/>
        <p:txBody>
          <a:bodyPr/>
          <a:lstStyle/>
          <a:p>
            <a:fld id="{769943EA-69D9-7E49-97CD-A49926F617C9}" type="slidenum">
              <a:rPr lang="en-US" smtClean="0"/>
              <a:t>23</a:t>
            </a:fld>
            <a:endParaRPr lang="en-US" dirty="0"/>
          </a:p>
        </p:txBody>
      </p:sp>
    </p:spTree>
    <p:extLst>
      <p:ext uri="{BB962C8B-B14F-4D97-AF65-F5344CB8AC3E}">
        <p14:creationId xmlns:p14="http://schemas.microsoft.com/office/powerpoint/2010/main" val="37672142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10354360" cy="1843238"/>
          </a:xfrm>
        </p:spPr>
        <p:txBody>
          <a:bodyPr lIns="0" tIns="0" rIns="0" bIns="0" anchor="t" anchorCtr="0">
            <a:normAutofit/>
          </a:bodyPr>
          <a:lstStyle>
            <a:lvl1pPr algn="l">
              <a:defRPr sz="6000" b="1">
                <a:solidFill>
                  <a:schemeClr val="bg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a:t>
            </a:r>
            <a:br>
              <a:rPr lang="en-US" dirty="0"/>
            </a:br>
            <a:r>
              <a:rPr lang="en-US" dirty="0"/>
              <a:t>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10354360" cy="407460"/>
          </a:xfrm>
        </p:spPr>
        <p:txBody>
          <a:bodyPr lIns="0" tIns="0" rIns="0" bIns="0"/>
          <a:lstStyle>
            <a:lvl1pPr marL="0" indent="0" algn="l">
              <a:buNone/>
              <a:defRPr sz="2400" b="1">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148794"/>
            <a:ext cx="10354360" cy="463108"/>
          </a:xfrm>
        </p:spPr>
        <p:txBody>
          <a:bodyPr lIns="0" tIns="0" rIns="0" bIns="0">
            <a:normAutofit/>
          </a:bodyPr>
          <a:lstStyle>
            <a:lvl1pPr marL="0" indent="0">
              <a:buNone/>
              <a:defRPr sz="2400">
                <a:solidFill>
                  <a:schemeClr val="bg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10376585" cy="365125"/>
          </a:xfrm>
          <a:prstGeom prst="rect">
            <a:avLst/>
          </a:prstGeom>
          <a:noFill/>
        </p:spPr>
        <p:txBody>
          <a:bodyPr vert="horz" lIns="0" tIns="0" rIns="0" bIns="0" rtlCol="0" anchor="ctr"/>
          <a:lstStyle>
            <a:lvl1pPr algn="l">
              <a:defRPr sz="2200" b="0">
                <a:solidFill>
                  <a:schemeClr val="bg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2" name="Picture 11" descr="The University of Iowa">
            <a:extLst>
              <a:ext uri="{FF2B5EF4-FFF2-40B4-BE49-F238E27FC236}">
                <a16:creationId xmlns:a16="http://schemas.microsoft.com/office/drawing/2014/main" id="{A096FDD2-3609-3C49-9ED5-616F9E36DB07}"/>
              </a:ext>
            </a:extLst>
          </p:cNvPr>
          <p:cNvPicPr>
            <a:picLocks noChangeAspect="1"/>
          </p:cNvPicPr>
          <p:nvPr userDrawn="1"/>
        </p:nvPicPr>
        <p:blipFill>
          <a:blip r:embed="rId2"/>
          <a:stretch>
            <a:fillRect/>
          </a:stretch>
        </p:blipFill>
        <p:spPr>
          <a:xfrm>
            <a:off x="8625016" y="0"/>
            <a:ext cx="2693773" cy="1279542"/>
          </a:xfrm>
          <a:prstGeom prst="rect">
            <a:avLst/>
          </a:prstGeom>
        </p:spPr>
      </p:pic>
    </p:spTree>
    <p:extLst>
      <p:ext uri="{BB962C8B-B14F-4D97-AF65-F5344CB8AC3E}">
        <p14:creationId xmlns:p14="http://schemas.microsoft.com/office/powerpoint/2010/main" val="355990105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60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Bullet Slide - 2 Line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hasCustomPrompt="1"/>
          </p:nvPr>
        </p:nvSpPr>
        <p:spPr>
          <a:xfrm>
            <a:off x="952500" y="389509"/>
            <a:ext cx="10287000" cy="1331865"/>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 </a:t>
            </a:r>
            <a:br>
              <a:rPr lang="en-US" dirty="0"/>
            </a:br>
            <a:r>
              <a:rPr lang="en-US" dirty="0"/>
              <a:t>that runs to two lines</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ACD2525-98F9-924C-B8E5-083B38E28238}"/>
              </a:ext>
            </a:extLst>
          </p:cNvPr>
          <p:cNvSpPr>
            <a:spLocks noGrp="1"/>
          </p:cNvSpPr>
          <p:nvPr>
            <p:ph idx="1"/>
          </p:nvPr>
        </p:nvSpPr>
        <p:spPr>
          <a:xfrm>
            <a:off x="952500" y="2050741"/>
            <a:ext cx="10287000" cy="3892859"/>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7995AAAF-3BA6-4445-BF32-09164447961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0AA5F87C-9826-7441-9CF2-6F364BF7D9C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8678EF36-A6E8-DB4E-8C3A-B3624ECEE498}"/>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89796336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3840" userDrawn="1">
          <p15:clr>
            <a:srgbClr val="FBAE40"/>
          </p15:clr>
        </p15:guide>
        <p15:guide id="3" pos="600" userDrawn="1">
          <p15:clr>
            <a:srgbClr val="FBAE40"/>
          </p15:clr>
        </p15:guide>
        <p15:guide id="4" pos="7080" userDrawn="1">
          <p15:clr>
            <a:srgbClr val="FBAE40"/>
          </p15:clr>
        </p15:guide>
        <p15:guide id="8" orient="horz" pos="3744"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lumn Text Layout">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62D2F673-8F81-4982-AA66-35312BF3859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4800219"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754602"/>
          </a:xfrm>
        </p:spPr>
        <p:txBody>
          <a:bodyPr lIns="0" tIns="0" rIns="0" bIns="0" anchor="b" anchorCtr="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664346"/>
            <a:ext cx="4800224" cy="327925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86758"/>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C8B99253-B000-1442-A7D2-EB536C15CBCB}"/>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8" name="Picture 17" descr="The University of Iowa">
            <a:extLst>
              <a:ext uri="{FF2B5EF4-FFF2-40B4-BE49-F238E27FC236}">
                <a16:creationId xmlns:a16="http://schemas.microsoft.com/office/drawing/2014/main" id="{A96F9427-B9C2-6F44-ADD6-28635EDF4B2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45D918E3-A228-4F47-B892-288E22CD6CB2}"/>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99422758"/>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ree Column Text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1686756"/>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2674396"/>
            <a:ext cx="2973372"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168675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2674396"/>
            <a:ext cx="316674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2944143A-0CC6-6041-BD38-4C994DA8E0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3" name="Picture 22" descr="The University of Iowa">
            <a:extLst>
              <a:ext uri="{FF2B5EF4-FFF2-40B4-BE49-F238E27FC236}">
                <a16:creationId xmlns:a16="http://schemas.microsoft.com/office/drawing/2014/main" id="{529638AC-0ED3-DE46-BC83-28B1D845EE0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642FB62D-41EB-7A41-B0D2-60C8BB6A316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2851774748"/>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guide id="4" pos="3840" userDrawn="1">
          <p15:clr>
            <a:srgbClr val="FBAE40"/>
          </p15:clr>
        </p15:guide>
        <p15:guide id="5" orient="horz" pos="1054" userDrawn="1">
          <p15:clr>
            <a:srgbClr val="FBAE40"/>
          </p15:clr>
        </p15:guide>
        <p15:guide id="7" orient="horz" pos="3744" userDrawn="1">
          <p15:clr>
            <a:srgbClr val="FBAE40"/>
          </p15:clr>
        </p15:guide>
        <p15:guide id="8" orient="horz" pos="697" userDrawn="1">
          <p15:clr>
            <a:srgbClr val="FBAE40"/>
          </p15:clr>
        </p15:guide>
        <p15:guide id="9" orient="horz" pos="240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our Column Text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674398"/>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52425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3737133"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3737134"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6306107" y="1686756"/>
            <a:ext cx="214876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6306108" y="2674396"/>
            <a:ext cx="2148760"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6741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8875080" y="167670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8875081" y="2664346"/>
            <a:ext cx="2358867" cy="3269204"/>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55DF11BA-BD6E-E14D-A115-587308DBF4A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178B6A3E-B578-0F40-9695-2E975D126F8E}"/>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3" name="Footer Placeholder 4">
            <a:extLst>
              <a:ext uri="{FF2B5EF4-FFF2-40B4-BE49-F238E27FC236}">
                <a16:creationId xmlns:a16="http://schemas.microsoft.com/office/drawing/2014/main" id="{9253C989-F49D-8D4D-BFD5-ECCB6E59B78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261473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ve Column Text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1835088"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850484"/>
            <a:ext cx="1835088"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301186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ACA73044-ABA5-4A68-81D4-75723F104CFB}"/>
              </a:ext>
            </a:extLst>
          </p:cNvPr>
          <p:cNvSpPr>
            <a:spLocks noGrp="1"/>
          </p:cNvSpPr>
          <p:nvPr>
            <p:ph idx="11" hasCustomPrompt="1"/>
          </p:nvPr>
        </p:nvSpPr>
        <p:spPr>
          <a:xfrm>
            <a:off x="3229003" y="1686758"/>
            <a:ext cx="1624302"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5" name="Content Placeholder 2">
            <a:extLst>
              <a:ext uri="{FF2B5EF4-FFF2-40B4-BE49-F238E27FC236}">
                <a16:creationId xmlns:a16="http://schemas.microsoft.com/office/drawing/2014/main" id="{D69FEDBA-37CD-4D7E-A729-6821E598E67D}"/>
              </a:ext>
            </a:extLst>
          </p:cNvPr>
          <p:cNvSpPr>
            <a:spLocks noGrp="1"/>
          </p:cNvSpPr>
          <p:nvPr>
            <p:ph idx="12" hasCustomPrompt="1"/>
          </p:nvPr>
        </p:nvSpPr>
        <p:spPr>
          <a:xfrm>
            <a:off x="322900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66192"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6" name="Content Placeholder 2">
            <a:extLst>
              <a:ext uri="{FF2B5EF4-FFF2-40B4-BE49-F238E27FC236}">
                <a16:creationId xmlns:a16="http://schemas.microsoft.com/office/drawing/2014/main" id="{B96DFA0C-E450-4893-8C79-6243F5697984}"/>
              </a:ext>
            </a:extLst>
          </p:cNvPr>
          <p:cNvSpPr>
            <a:spLocks noGrp="1"/>
          </p:cNvSpPr>
          <p:nvPr>
            <p:ph idx="13" hasCustomPrompt="1"/>
          </p:nvPr>
        </p:nvSpPr>
        <p:spPr>
          <a:xfrm>
            <a:off x="528122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7" name="Content Placeholder 2">
            <a:extLst>
              <a:ext uri="{FF2B5EF4-FFF2-40B4-BE49-F238E27FC236}">
                <a16:creationId xmlns:a16="http://schemas.microsoft.com/office/drawing/2014/main" id="{E9D9C274-DDDD-4725-8A7B-113147DD7832}"/>
              </a:ext>
            </a:extLst>
          </p:cNvPr>
          <p:cNvSpPr>
            <a:spLocks noGrp="1"/>
          </p:cNvSpPr>
          <p:nvPr>
            <p:ph idx="14" hasCustomPrompt="1"/>
          </p:nvPr>
        </p:nvSpPr>
        <p:spPr>
          <a:xfrm>
            <a:off x="528122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31909"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F93742B6-D009-4AB4-BBDC-24522E901BB5}"/>
              </a:ext>
            </a:extLst>
          </p:cNvPr>
          <p:cNvSpPr>
            <a:spLocks noGrp="1"/>
          </p:cNvSpPr>
          <p:nvPr>
            <p:ph idx="15" hasCustomPrompt="1"/>
          </p:nvPr>
        </p:nvSpPr>
        <p:spPr>
          <a:xfrm>
            <a:off x="7349043" y="1686758"/>
            <a:ext cx="1617953"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9" name="Content Placeholder 2">
            <a:extLst>
              <a:ext uri="{FF2B5EF4-FFF2-40B4-BE49-F238E27FC236}">
                <a16:creationId xmlns:a16="http://schemas.microsoft.com/office/drawing/2014/main" id="{90357619-5F6A-4C63-90C3-32B37CE73C91}"/>
              </a:ext>
            </a:extLst>
          </p:cNvPr>
          <p:cNvSpPr>
            <a:spLocks noGrp="1"/>
          </p:cNvSpPr>
          <p:nvPr>
            <p:ph idx="16" hasCustomPrompt="1"/>
          </p:nvPr>
        </p:nvSpPr>
        <p:spPr>
          <a:xfrm>
            <a:off x="7349044" y="2850484"/>
            <a:ext cx="161795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1841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Content Placeholder 2">
            <a:extLst>
              <a:ext uri="{FF2B5EF4-FFF2-40B4-BE49-F238E27FC236}">
                <a16:creationId xmlns:a16="http://schemas.microsoft.com/office/drawing/2014/main" id="{035F8812-D495-478D-828C-D8CF0753EEB5}"/>
              </a:ext>
            </a:extLst>
          </p:cNvPr>
          <p:cNvSpPr>
            <a:spLocks noGrp="1"/>
          </p:cNvSpPr>
          <p:nvPr>
            <p:ph idx="17" hasCustomPrompt="1"/>
          </p:nvPr>
        </p:nvSpPr>
        <p:spPr>
          <a:xfrm>
            <a:off x="9401266" y="1686758"/>
            <a:ext cx="1835087" cy="754602"/>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1" name="Content Placeholder 2">
            <a:extLst>
              <a:ext uri="{FF2B5EF4-FFF2-40B4-BE49-F238E27FC236}">
                <a16:creationId xmlns:a16="http://schemas.microsoft.com/office/drawing/2014/main" id="{338FA747-D085-4909-A6FE-575A5C652420}"/>
              </a:ext>
            </a:extLst>
          </p:cNvPr>
          <p:cNvSpPr>
            <a:spLocks noGrp="1"/>
          </p:cNvSpPr>
          <p:nvPr>
            <p:ph idx="18" hasCustomPrompt="1"/>
          </p:nvPr>
        </p:nvSpPr>
        <p:spPr>
          <a:xfrm>
            <a:off x="9401267" y="2850484"/>
            <a:ext cx="1838233" cy="3093116"/>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2" name="Rectangle 31">
            <a:extLst>
              <a:ext uri="{FF2B5EF4-FFF2-40B4-BE49-F238E27FC236}">
                <a16:creationId xmlns:a16="http://schemas.microsoft.com/office/drawing/2014/main" id="{8A4AB6F8-D05F-8E40-A637-083D1274FB35}"/>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8" name="Picture 37" descr="The University of Iowa">
            <a:extLst>
              <a:ext uri="{FF2B5EF4-FFF2-40B4-BE49-F238E27FC236}">
                <a16:creationId xmlns:a16="http://schemas.microsoft.com/office/drawing/2014/main" id="{03F28A08-B979-7F4D-A857-AE155CAB0EE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6" name="Footer Placeholder 4">
            <a:extLst>
              <a:ext uri="{FF2B5EF4-FFF2-40B4-BE49-F238E27FC236}">
                <a16:creationId xmlns:a16="http://schemas.microsoft.com/office/drawing/2014/main" id="{48092FCE-E544-874D-A440-7B68904C34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43937131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x1 Grid Layout">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F83F529D-C880-45A0-81D8-FD2CC04E07D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2" y="3291760"/>
            <a:ext cx="10288587"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10288586"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4" y="4753992"/>
            <a:ext cx="10288587"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10288586"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15" name="Rectangle 14">
            <a:extLst>
              <a:ext uri="{FF2B5EF4-FFF2-40B4-BE49-F238E27FC236}">
                <a16:creationId xmlns:a16="http://schemas.microsoft.com/office/drawing/2014/main" id="{55E76717-4761-EC4B-BDB1-C130638E59C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40242CE7-09BD-8143-AE27-4BF193790A81}"/>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6" name="Footer Placeholder 4">
            <a:extLst>
              <a:ext uri="{FF2B5EF4-FFF2-40B4-BE49-F238E27FC236}">
                <a16:creationId xmlns:a16="http://schemas.microsoft.com/office/drawing/2014/main" id="{AF415A2A-5C4A-BE45-8CAF-820EC97BED1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4087886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A9A771B-4FFF-4EBF-A07A-0D6292AC2FE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1686758"/>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309830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3" name="Content Placeholder 2">
            <a:extLst>
              <a:ext uri="{FF2B5EF4-FFF2-40B4-BE49-F238E27FC236}">
                <a16:creationId xmlns:a16="http://schemas.microsoft.com/office/drawing/2014/main" id="{6BC08D86-557A-4EB7-B2A4-0782689B99D1}"/>
              </a:ext>
            </a:extLst>
          </p:cNvPr>
          <p:cNvSpPr>
            <a:spLocks noGrp="1"/>
          </p:cNvSpPr>
          <p:nvPr>
            <p:ph idx="11" hasCustomPrompt="1"/>
          </p:nvPr>
        </p:nvSpPr>
        <p:spPr>
          <a:xfrm>
            <a:off x="952503" y="3291760"/>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5" name="Content Placeholder 2">
            <a:extLst>
              <a:ext uri="{FF2B5EF4-FFF2-40B4-BE49-F238E27FC236}">
                <a16:creationId xmlns:a16="http://schemas.microsoft.com/office/drawing/2014/main" id="{123E50C5-092D-4191-9A0B-F3C51561D562}"/>
              </a:ext>
            </a:extLst>
          </p:cNvPr>
          <p:cNvSpPr>
            <a:spLocks noGrp="1"/>
          </p:cNvSpPr>
          <p:nvPr>
            <p:ph idx="12" hasCustomPrompt="1"/>
          </p:nvPr>
        </p:nvSpPr>
        <p:spPr>
          <a:xfrm>
            <a:off x="952504" y="3725012"/>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4520213"/>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3E524A13-F71C-45F7-92E6-985C4CB9E331}"/>
              </a:ext>
            </a:extLst>
          </p:cNvPr>
          <p:cNvSpPr>
            <a:spLocks noGrp="1"/>
          </p:cNvSpPr>
          <p:nvPr>
            <p:ph idx="13" hasCustomPrompt="1"/>
          </p:nvPr>
        </p:nvSpPr>
        <p:spPr>
          <a:xfrm>
            <a:off x="952505" y="475399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7" name="Content Placeholder 2">
            <a:extLst>
              <a:ext uri="{FF2B5EF4-FFF2-40B4-BE49-F238E27FC236}">
                <a16:creationId xmlns:a16="http://schemas.microsoft.com/office/drawing/2014/main" id="{7CA7FF6D-951D-4682-9C40-A6BB36ABEA84}"/>
              </a:ext>
            </a:extLst>
          </p:cNvPr>
          <p:cNvSpPr>
            <a:spLocks noGrp="1"/>
          </p:cNvSpPr>
          <p:nvPr>
            <p:ph idx="14" hasCustomPrompt="1"/>
          </p:nvPr>
        </p:nvSpPr>
        <p:spPr>
          <a:xfrm>
            <a:off x="952506" y="518724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28" name="Straight Connector 27">
            <a:extLst>
              <a:ext uri="{FF2B5EF4-FFF2-40B4-BE49-F238E27FC236}">
                <a16:creationId xmlns:a16="http://schemas.microsoft.com/office/drawing/2014/main" id="{AA23041F-D604-4688-B75A-90D37AFDDB0E}"/>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F7B91F83-8428-4E5A-9C88-17829B687B77}"/>
              </a:ext>
            </a:extLst>
          </p:cNvPr>
          <p:cNvSpPr>
            <a:spLocks noGrp="1"/>
          </p:cNvSpPr>
          <p:nvPr>
            <p:ph idx="15" hasCustomPrompt="1"/>
          </p:nvPr>
        </p:nvSpPr>
        <p:spPr>
          <a:xfrm>
            <a:off x="6483696" y="1688512"/>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ADB1D581-6D4C-4716-AE96-DBB4F953B95C}"/>
              </a:ext>
            </a:extLst>
          </p:cNvPr>
          <p:cNvSpPr>
            <a:spLocks noGrp="1"/>
          </p:cNvSpPr>
          <p:nvPr>
            <p:ph idx="16" hasCustomPrompt="1"/>
          </p:nvPr>
        </p:nvSpPr>
        <p:spPr>
          <a:xfrm>
            <a:off x="6483697" y="2121764"/>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4" name="Content Placeholder 2">
            <a:extLst>
              <a:ext uri="{FF2B5EF4-FFF2-40B4-BE49-F238E27FC236}">
                <a16:creationId xmlns:a16="http://schemas.microsoft.com/office/drawing/2014/main" id="{279BA4B0-A083-4A1F-9D3B-A041B59E7C22}"/>
              </a:ext>
            </a:extLst>
          </p:cNvPr>
          <p:cNvSpPr>
            <a:spLocks noGrp="1"/>
          </p:cNvSpPr>
          <p:nvPr>
            <p:ph idx="17" hasCustomPrompt="1"/>
          </p:nvPr>
        </p:nvSpPr>
        <p:spPr>
          <a:xfrm>
            <a:off x="6483698" y="3293514"/>
            <a:ext cx="4755838" cy="328016"/>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8FDD4A4D-E1FC-4E83-A8AA-A324B6B0E441}"/>
              </a:ext>
            </a:extLst>
          </p:cNvPr>
          <p:cNvSpPr>
            <a:spLocks noGrp="1"/>
          </p:cNvSpPr>
          <p:nvPr>
            <p:ph idx="18" hasCustomPrompt="1"/>
          </p:nvPr>
        </p:nvSpPr>
        <p:spPr>
          <a:xfrm>
            <a:off x="6483699" y="3726766"/>
            <a:ext cx="4755838" cy="644563"/>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DE8E7D5C-ACCB-47E6-A3F5-6F3F51A0F37F}"/>
              </a:ext>
            </a:extLst>
          </p:cNvPr>
          <p:cNvSpPr>
            <a:spLocks noGrp="1"/>
          </p:cNvSpPr>
          <p:nvPr>
            <p:ph idx="19" hasCustomPrompt="1"/>
          </p:nvPr>
        </p:nvSpPr>
        <p:spPr>
          <a:xfrm>
            <a:off x="6483700" y="4755746"/>
            <a:ext cx="4755838"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659D9DC4-BB53-4441-9B74-84922B369948}"/>
              </a:ext>
            </a:extLst>
          </p:cNvPr>
          <p:cNvSpPr>
            <a:spLocks noGrp="1"/>
          </p:cNvSpPr>
          <p:nvPr>
            <p:ph idx="20" hasCustomPrompt="1"/>
          </p:nvPr>
        </p:nvSpPr>
        <p:spPr>
          <a:xfrm>
            <a:off x="6483701" y="5188998"/>
            <a:ext cx="4755838" cy="75460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9" name="Rectangle 28">
            <a:extLst>
              <a:ext uri="{FF2B5EF4-FFF2-40B4-BE49-F238E27FC236}">
                <a16:creationId xmlns:a16="http://schemas.microsoft.com/office/drawing/2014/main" id="{A774845D-2BF0-2740-9880-8D2B0EBB22B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0BB6734F-670C-234F-9B83-4953BF83CF18}"/>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4" name="Footer Placeholder 4">
            <a:extLst>
              <a:ext uri="{FF2B5EF4-FFF2-40B4-BE49-F238E27FC236}">
                <a16:creationId xmlns:a16="http://schemas.microsoft.com/office/drawing/2014/main" id="{7695749F-B8A1-694A-8E96-E3DE4B0E92E9}"/>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3435829950"/>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4x2 Grid Layout">
    <p:spTree>
      <p:nvGrpSpPr>
        <p:cNvPr id="1" name=""/>
        <p:cNvGrpSpPr/>
        <p:nvPr/>
      </p:nvGrpSpPr>
      <p:grpSpPr>
        <a:xfrm>
          <a:off x="0" y="0"/>
          <a:ext cx="0" cy="0"/>
          <a:chOff x="0" y="0"/>
          <a:chExt cx="0" cy="0"/>
        </a:xfrm>
      </p:grpSpPr>
      <p:sp>
        <p:nvSpPr>
          <p:cNvPr id="38" name="Title 1">
            <a:extLst>
              <a:ext uri="{FF2B5EF4-FFF2-40B4-BE49-F238E27FC236}">
                <a16:creationId xmlns:a16="http://schemas.microsoft.com/office/drawing/2014/main" id="{31EE2C71-E6FD-4A5F-BC00-7290049C4471}"/>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2120010"/>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9" name="Straight Connector 8">
            <a:extLst>
              <a:ext uri="{FF2B5EF4-FFF2-40B4-BE49-F238E27FC236}">
                <a16:creationId xmlns:a16="http://schemas.microsoft.com/office/drawing/2014/main" id="{6FCD7C05-8E7C-4679-B83F-CDDB1BDA2031}"/>
              </a:ext>
            </a:extLst>
          </p:cNvPr>
          <p:cNvCxnSpPr/>
          <p:nvPr userDrawn="1"/>
        </p:nvCxnSpPr>
        <p:spPr>
          <a:xfrm>
            <a:off x="949325" y="2760956"/>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Content Placeholder 2">
            <a:extLst>
              <a:ext uri="{FF2B5EF4-FFF2-40B4-BE49-F238E27FC236}">
                <a16:creationId xmlns:a16="http://schemas.microsoft.com/office/drawing/2014/main" id="{5FC9698A-599E-4227-BA19-18EFBBF3E0DD}"/>
              </a:ext>
            </a:extLst>
          </p:cNvPr>
          <p:cNvSpPr>
            <a:spLocks noGrp="1"/>
          </p:cNvSpPr>
          <p:nvPr>
            <p:ph idx="11" hasCustomPrompt="1"/>
          </p:nvPr>
        </p:nvSpPr>
        <p:spPr>
          <a:xfrm>
            <a:off x="954094" y="2904080"/>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18" name="Content Placeholder 2">
            <a:extLst>
              <a:ext uri="{FF2B5EF4-FFF2-40B4-BE49-F238E27FC236}">
                <a16:creationId xmlns:a16="http://schemas.microsoft.com/office/drawing/2014/main" id="{C4B470A9-B821-4D01-8FB4-31DF303421A9}"/>
              </a:ext>
            </a:extLst>
          </p:cNvPr>
          <p:cNvSpPr>
            <a:spLocks noGrp="1"/>
          </p:cNvSpPr>
          <p:nvPr>
            <p:ph idx="12" hasCustomPrompt="1"/>
          </p:nvPr>
        </p:nvSpPr>
        <p:spPr>
          <a:xfrm>
            <a:off x="954096" y="3337333"/>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2" name="Straight Connector 31">
            <a:extLst>
              <a:ext uri="{FF2B5EF4-FFF2-40B4-BE49-F238E27FC236}">
                <a16:creationId xmlns:a16="http://schemas.microsoft.com/office/drawing/2014/main" id="{3C85CAC7-8545-4ED7-8312-FBC92F7F9DA5}"/>
              </a:ext>
            </a:extLst>
          </p:cNvPr>
          <p:cNvCxnSpPr/>
          <p:nvPr userDrawn="1"/>
        </p:nvCxnSpPr>
        <p:spPr>
          <a:xfrm>
            <a:off x="950912" y="3792244"/>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2" name="Content Placeholder 2">
            <a:extLst>
              <a:ext uri="{FF2B5EF4-FFF2-40B4-BE49-F238E27FC236}">
                <a16:creationId xmlns:a16="http://schemas.microsoft.com/office/drawing/2014/main" id="{0C507C81-6817-4069-BC84-0CE4705AE16C}"/>
              </a:ext>
            </a:extLst>
          </p:cNvPr>
          <p:cNvSpPr>
            <a:spLocks noGrp="1"/>
          </p:cNvSpPr>
          <p:nvPr>
            <p:ph idx="15" hasCustomPrompt="1"/>
          </p:nvPr>
        </p:nvSpPr>
        <p:spPr>
          <a:xfrm>
            <a:off x="954098" y="3970621"/>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3" name="Content Placeholder 2">
            <a:extLst>
              <a:ext uri="{FF2B5EF4-FFF2-40B4-BE49-F238E27FC236}">
                <a16:creationId xmlns:a16="http://schemas.microsoft.com/office/drawing/2014/main" id="{94103820-8C7A-497C-BCBA-2CFEB4549C83}"/>
              </a:ext>
            </a:extLst>
          </p:cNvPr>
          <p:cNvSpPr>
            <a:spLocks noGrp="1"/>
          </p:cNvSpPr>
          <p:nvPr>
            <p:ph idx="16" hasCustomPrompt="1"/>
          </p:nvPr>
        </p:nvSpPr>
        <p:spPr>
          <a:xfrm>
            <a:off x="954100" y="4403874"/>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16" name="Straight Connector 15">
            <a:extLst>
              <a:ext uri="{FF2B5EF4-FFF2-40B4-BE49-F238E27FC236}">
                <a16:creationId xmlns:a16="http://schemas.microsoft.com/office/drawing/2014/main" id="{1F1CE437-6AD8-4170-8DC8-66894266CE06}"/>
              </a:ext>
            </a:extLst>
          </p:cNvPr>
          <p:cNvCxnSpPr/>
          <p:nvPr userDrawn="1"/>
        </p:nvCxnSpPr>
        <p:spPr>
          <a:xfrm>
            <a:off x="952506" y="4885677"/>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0C02F409-DCF5-4241-BB5E-6E37CC8D3518}"/>
              </a:ext>
            </a:extLst>
          </p:cNvPr>
          <p:cNvSpPr>
            <a:spLocks noGrp="1"/>
          </p:cNvSpPr>
          <p:nvPr>
            <p:ph idx="13" hasCustomPrompt="1"/>
          </p:nvPr>
        </p:nvSpPr>
        <p:spPr>
          <a:xfrm>
            <a:off x="954096" y="5089029"/>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0" name="Content Placeholder 2">
            <a:extLst>
              <a:ext uri="{FF2B5EF4-FFF2-40B4-BE49-F238E27FC236}">
                <a16:creationId xmlns:a16="http://schemas.microsoft.com/office/drawing/2014/main" id="{2AC426E8-7005-475F-BC32-B5F0BA7A8A4C}"/>
              </a:ext>
            </a:extLst>
          </p:cNvPr>
          <p:cNvSpPr>
            <a:spLocks noGrp="1"/>
          </p:cNvSpPr>
          <p:nvPr>
            <p:ph idx="14" hasCustomPrompt="1"/>
          </p:nvPr>
        </p:nvSpPr>
        <p:spPr>
          <a:xfrm>
            <a:off x="954098" y="5522281"/>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cxnSp>
        <p:nvCxnSpPr>
          <p:cNvPr id="34" name="Straight Connector 33">
            <a:extLst>
              <a:ext uri="{FF2B5EF4-FFF2-40B4-BE49-F238E27FC236}">
                <a16:creationId xmlns:a16="http://schemas.microsoft.com/office/drawing/2014/main" id="{8222804C-AFDD-4E8C-BFDC-31326A2127FA}"/>
              </a:ext>
            </a:extLst>
          </p:cNvPr>
          <p:cNvCxnSpPr/>
          <p:nvPr userDrawn="1"/>
        </p:nvCxnSpPr>
        <p:spPr>
          <a:xfrm>
            <a:off x="609600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66342B0E-1F8B-4D4C-ABA7-E43BC2B3F4AE}"/>
              </a:ext>
            </a:extLst>
          </p:cNvPr>
          <p:cNvSpPr>
            <a:spLocks noGrp="1"/>
          </p:cNvSpPr>
          <p:nvPr>
            <p:ph idx="17" hasCustomPrompt="1"/>
          </p:nvPr>
        </p:nvSpPr>
        <p:spPr>
          <a:xfrm>
            <a:off x="6467495" y="1688232"/>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5" name="Content Placeholder 2">
            <a:extLst>
              <a:ext uri="{FF2B5EF4-FFF2-40B4-BE49-F238E27FC236}">
                <a16:creationId xmlns:a16="http://schemas.microsoft.com/office/drawing/2014/main" id="{FCF3285B-83DB-4917-9F24-EC0C964DE403}"/>
              </a:ext>
            </a:extLst>
          </p:cNvPr>
          <p:cNvSpPr>
            <a:spLocks noGrp="1"/>
          </p:cNvSpPr>
          <p:nvPr>
            <p:ph idx="18" hasCustomPrompt="1"/>
          </p:nvPr>
        </p:nvSpPr>
        <p:spPr>
          <a:xfrm>
            <a:off x="6467497" y="2121484"/>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6" name="Content Placeholder 2">
            <a:extLst>
              <a:ext uri="{FF2B5EF4-FFF2-40B4-BE49-F238E27FC236}">
                <a16:creationId xmlns:a16="http://schemas.microsoft.com/office/drawing/2014/main" id="{8C88D8B1-0044-4EC5-B4CD-DB1095F378A4}"/>
              </a:ext>
            </a:extLst>
          </p:cNvPr>
          <p:cNvSpPr>
            <a:spLocks noGrp="1"/>
          </p:cNvSpPr>
          <p:nvPr>
            <p:ph idx="19" hasCustomPrompt="1"/>
          </p:nvPr>
        </p:nvSpPr>
        <p:spPr>
          <a:xfrm>
            <a:off x="6469089" y="2905554"/>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7" name="Content Placeholder 2">
            <a:extLst>
              <a:ext uri="{FF2B5EF4-FFF2-40B4-BE49-F238E27FC236}">
                <a16:creationId xmlns:a16="http://schemas.microsoft.com/office/drawing/2014/main" id="{9F6100E2-DAE8-4111-AF37-8909AA389FC1}"/>
              </a:ext>
            </a:extLst>
          </p:cNvPr>
          <p:cNvSpPr>
            <a:spLocks noGrp="1"/>
          </p:cNvSpPr>
          <p:nvPr>
            <p:ph idx="20" hasCustomPrompt="1"/>
          </p:nvPr>
        </p:nvSpPr>
        <p:spPr>
          <a:xfrm>
            <a:off x="6469091" y="3338807"/>
            <a:ext cx="4772003" cy="30491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0" name="Content Placeholder 2">
            <a:extLst>
              <a:ext uri="{FF2B5EF4-FFF2-40B4-BE49-F238E27FC236}">
                <a16:creationId xmlns:a16="http://schemas.microsoft.com/office/drawing/2014/main" id="{C0B1E9EC-56B4-4514-B189-24BD47F549F3}"/>
              </a:ext>
            </a:extLst>
          </p:cNvPr>
          <p:cNvSpPr>
            <a:spLocks noGrp="1"/>
          </p:cNvSpPr>
          <p:nvPr>
            <p:ph idx="23" hasCustomPrompt="1"/>
          </p:nvPr>
        </p:nvSpPr>
        <p:spPr>
          <a:xfrm>
            <a:off x="6469093" y="3972095"/>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31" name="Content Placeholder 2">
            <a:extLst>
              <a:ext uri="{FF2B5EF4-FFF2-40B4-BE49-F238E27FC236}">
                <a16:creationId xmlns:a16="http://schemas.microsoft.com/office/drawing/2014/main" id="{F685484E-408B-4771-9259-BAAC2A6E6017}"/>
              </a:ext>
            </a:extLst>
          </p:cNvPr>
          <p:cNvSpPr>
            <a:spLocks noGrp="1"/>
          </p:cNvSpPr>
          <p:nvPr>
            <p:ph idx="24" hasCustomPrompt="1"/>
          </p:nvPr>
        </p:nvSpPr>
        <p:spPr>
          <a:xfrm>
            <a:off x="6469095" y="4405348"/>
            <a:ext cx="4772003" cy="310972"/>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28" name="Content Placeholder 2">
            <a:extLst>
              <a:ext uri="{FF2B5EF4-FFF2-40B4-BE49-F238E27FC236}">
                <a16:creationId xmlns:a16="http://schemas.microsoft.com/office/drawing/2014/main" id="{0EE05AF1-1486-45F2-B87D-2AE555B8D1CB}"/>
              </a:ext>
            </a:extLst>
          </p:cNvPr>
          <p:cNvSpPr>
            <a:spLocks noGrp="1"/>
          </p:cNvSpPr>
          <p:nvPr>
            <p:ph idx="21" hasCustomPrompt="1"/>
          </p:nvPr>
        </p:nvSpPr>
        <p:spPr>
          <a:xfrm>
            <a:off x="6469091" y="5090503"/>
            <a:ext cx="4772003" cy="319591"/>
          </a:xfrm>
        </p:spPr>
        <p:txBody>
          <a:bodyPr lIns="0" tIns="0" rIns="0" bIns="0">
            <a:no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header</a:t>
            </a:r>
          </a:p>
        </p:txBody>
      </p:sp>
      <p:sp>
        <p:nvSpPr>
          <p:cNvPr id="29" name="Content Placeholder 2">
            <a:extLst>
              <a:ext uri="{FF2B5EF4-FFF2-40B4-BE49-F238E27FC236}">
                <a16:creationId xmlns:a16="http://schemas.microsoft.com/office/drawing/2014/main" id="{52C4B0E5-3C7E-4BC2-AA92-4156C26C91FF}"/>
              </a:ext>
            </a:extLst>
          </p:cNvPr>
          <p:cNvSpPr>
            <a:spLocks noGrp="1"/>
          </p:cNvSpPr>
          <p:nvPr>
            <p:ph idx="22" hasCustomPrompt="1"/>
          </p:nvPr>
        </p:nvSpPr>
        <p:spPr>
          <a:xfrm>
            <a:off x="6469093" y="5523755"/>
            <a:ext cx="4772003" cy="417141"/>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row text</a:t>
            </a:r>
          </a:p>
        </p:txBody>
      </p:sp>
      <p:sp>
        <p:nvSpPr>
          <p:cNvPr id="33" name="Rectangle 32">
            <a:extLst>
              <a:ext uri="{FF2B5EF4-FFF2-40B4-BE49-F238E27FC236}">
                <a16:creationId xmlns:a16="http://schemas.microsoft.com/office/drawing/2014/main" id="{A5480C56-313A-5C4D-A02B-5C10621A5061}"/>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9" name="Picture 38" descr="The University of Iowa">
            <a:extLst>
              <a:ext uri="{FF2B5EF4-FFF2-40B4-BE49-F238E27FC236}">
                <a16:creationId xmlns:a16="http://schemas.microsoft.com/office/drawing/2014/main" id="{58CA1799-4AEA-D247-8458-F8440E403067}"/>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7" name="Footer Placeholder 4">
            <a:extLst>
              <a:ext uri="{FF2B5EF4-FFF2-40B4-BE49-F238E27FC236}">
                <a16:creationId xmlns:a16="http://schemas.microsoft.com/office/drawing/2014/main" id="{FFD2AE71-6126-9A49-BF5D-602677416553}"/>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868536204"/>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p15:clr>
            <a:srgbClr val="FBAE40"/>
          </p15:clr>
        </p15:guide>
        <p15:guide id="7" orient="horz" pos="697" userDrawn="1">
          <p15:clr>
            <a:srgbClr val="FBAE40"/>
          </p15:clr>
        </p15:guide>
        <p15:guide id="8" orient="horz" pos="2400" userDrawn="1">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x2 Grid Layout">
    <p:spTree>
      <p:nvGrpSpPr>
        <p:cNvPr id="1" name=""/>
        <p:cNvGrpSpPr/>
        <p:nvPr/>
      </p:nvGrpSpPr>
      <p:grpSpPr>
        <a:xfrm>
          <a:off x="0" y="0"/>
          <a:ext cx="0" cy="0"/>
          <a:chOff x="0" y="0"/>
          <a:chExt cx="0" cy="0"/>
        </a:xfrm>
      </p:grpSpPr>
      <p:sp>
        <p:nvSpPr>
          <p:cNvPr id="29" name="Title 1">
            <a:extLst>
              <a:ext uri="{FF2B5EF4-FFF2-40B4-BE49-F238E27FC236}">
                <a16:creationId xmlns:a16="http://schemas.microsoft.com/office/drawing/2014/main" id="{F947D672-DDE7-4F36-B79C-4245C5D115ED}"/>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1686758"/>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2238480"/>
            <a:ext cx="4800219"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8" name="Straight Connector 7">
            <a:extLst>
              <a:ext uri="{FF2B5EF4-FFF2-40B4-BE49-F238E27FC236}">
                <a16:creationId xmlns:a16="http://schemas.microsoft.com/office/drawing/2014/main" id="{69FB9F7B-CC85-4936-BE2A-DF6B8BF46018}"/>
              </a:ext>
            </a:extLst>
          </p:cNvPr>
          <p:cNvCxnSpPr/>
          <p:nvPr userDrawn="1"/>
        </p:nvCxnSpPr>
        <p:spPr>
          <a:xfrm>
            <a:off x="949325" y="3790765"/>
            <a:ext cx="10290176"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3" name="Content Placeholder 2">
            <a:extLst>
              <a:ext uri="{FF2B5EF4-FFF2-40B4-BE49-F238E27FC236}">
                <a16:creationId xmlns:a16="http://schemas.microsoft.com/office/drawing/2014/main" id="{FDFA8ABE-0B6C-4930-94A9-A2BB4166E51F}"/>
              </a:ext>
            </a:extLst>
          </p:cNvPr>
          <p:cNvSpPr>
            <a:spLocks noGrp="1"/>
          </p:cNvSpPr>
          <p:nvPr>
            <p:ph idx="17" hasCustomPrompt="1"/>
          </p:nvPr>
        </p:nvSpPr>
        <p:spPr>
          <a:xfrm>
            <a:off x="958052" y="4209907"/>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4" name="Content Placeholder 2">
            <a:extLst>
              <a:ext uri="{FF2B5EF4-FFF2-40B4-BE49-F238E27FC236}">
                <a16:creationId xmlns:a16="http://schemas.microsoft.com/office/drawing/2014/main" id="{47E91DB8-4856-4AED-8362-60627F681EE8}"/>
              </a:ext>
            </a:extLst>
          </p:cNvPr>
          <p:cNvSpPr>
            <a:spLocks noGrp="1"/>
          </p:cNvSpPr>
          <p:nvPr>
            <p:ph idx="18" hasCustomPrompt="1"/>
          </p:nvPr>
        </p:nvSpPr>
        <p:spPr>
          <a:xfrm>
            <a:off x="958053" y="4761629"/>
            <a:ext cx="4800219" cy="11819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6096000" y="1679384"/>
            <a:ext cx="0" cy="4272765"/>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Content Placeholder 2">
            <a:extLst>
              <a:ext uri="{FF2B5EF4-FFF2-40B4-BE49-F238E27FC236}">
                <a16:creationId xmlns:a16="http://schemas.microsoft.com/office/drawing/2014/main" id="{A07502CC-5B90-4BCF-B63B-36D026C9AE96}"/>
              </a:ext>
            </a:extLst>
          </p:cNvPr>
          <p:cNvSpPr>
            <a:spLocks noGrp="1"/>
          </p:cNvSpPr>
          <p:nvPr>
            <p:ph idx="15" hasCustomPrompt="1"/>
          </p:nvPr>
        </p:nvSpPr>
        <p:spPr>
          <a:xfrm>
            <a:off x="6433724" y="1676706"/>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p:ph idx="16" hasCustomPrompt="1"/>
          </p:nvPr>
        </p:nvSpPr>
        <p:spPr>
          <a:xfrm>
            <a:off x="6433725" y="2228428"/>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5" name="Content Placeholder 2">
            <a:extLst>
              <a:ext uri="{FF2B5EF4-FFF2-40B4-BE49-F238E27FC236}">
                <a16:creationId xmlns:a16="http://schemas.microsoft.com/office/drawing/2014/main" id="{76BD4A33-C7CC-4380-A2BB-ECC6C2FB7225}"/>
              </a:ext>
            </a:extLst>
          </p:cNvPr>
          <p:cNvSpPr>
            <a:spLocks noGrp="1"/>
          </p:cNvSpPr>
          <p:nvPr>
            <p:ph idx="19" hasCustomPrompt="1"/>
          </p:nvPr>
        </p:nvSpPr>
        <p:spPr>
          <a:xfrm>
            <a:off x="6439276" y="4199855"/>
            <a:ext cx="4800224" cy="374036"/>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6" name="Content Placeholder 2">
            <a:extLst>
              <a:ext uri="{FF2B5EF4-FFF2-40B4-BE49-F238E27FC236}">
                <a16:creationId xmlns:a16="http://schemas.microsoft.com/office/drawing/2014/main" id="{4CD0BB64-6643-42CE-AFE7-372305F21233}"/>
              </a:ext>
            </a:extLst>
          </p:cNvPr>
          <p:cNvSpPr>
            <a:spLocks noGrp="1"/>
          </p:cNvSpPr>
          <p:nvPr>
            <p:ph idx="20" hasCustomPrompt="1"/>
          </p:nvPr>
        </p:nvSpPr>
        <p:spPr>
          <a:xfrm>
            <a:off x="6439277" y="4751577"/>
            <a:ext cx="4800224" cy="12005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1" name="Rectangle 20">
            <a:extLst>
              <a:ext uri="{FF2B5EF4-FFF2-40B4-BE49-F238E27FC236}">
                <a16:creationId xmlns:a16="http://schemas.microsoft.com/office/drawing/2014/main" id="{D8D606F0-071A-A842-B316-9BEBD143AC3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8" name="Picture 27" descr="The University of Iowa">
            <a:extLst>
              <a:ext uri="{FF2B5EF4-FFF2-40B4-BE49-F238E27FC236}">
                <a16:creationId xmlns:a16="http://schemas.microsoft.com/office/drawing/2014/main" id="{9AAD4B2F-0082-B749-BE09-2EC20A6C430D}"/>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7" name="Footer Placeholder 4">
            <a:extLst>
              <a:ext uri="{FF2B5EF4-FFF2-40B4-BE49-F238E27FC236}">
                <a16:creationId xmlns:a16="http://schemas.microsoft.com/office/drawing/2014/main" id="{BD920E71-4E45-E74F-B01A-DC16C3B807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74841832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2400" userDrawn="1">
          <p15:clr>
            <a:srgbClr val="FBAE40"/>
          </p15:clr>
        </p15:guide>
        <p15:guide id="7" orient="horz" pos="697" userDrawn="1">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Stat Layout ">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39080"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52" name="Picture Placeholder 50">
            <a:extLst>
              <a:ext uri="{FF2B5EF4-FFF2-40B4-BE49-F238E27FC236}">
                <a16:creationId xmlns:a16="http://schemas.microsoft.com/office/drawing/2014/main" id="{8D984633-F962-1848-A009-619CB8211633}"/>
              </a:ext>
            </a:extLst>
          </p:cNvPr>
          <p:cNvSpPr>
            <a:spLocks noGrp="1"/>
          </p:cNvSpPr>
          <p:nvPr>
            <p:ph type="pic" sz="quarter" idx="20"/>
          </p:nvPr>
        </p:nvSpPr>
        <p:spPr>
          <a:xfrm>
            <a:off x="3037173" y="2243035"/>
            <a:ext cx="1071841" cy="1095375"/>
          </a:xfrm>
        </p:spPr>
        <p:txBody>
          <a:bodyPr/>
          <a:lstStyle>
            <a:lvl1pPr marL="0" indent="0">
              <a:buNone/>
              <a:defRPr/>
            </a:lvl1pPr>
          </a:lstStyle>
          <a:p>
            <a:endParaRPr lang="en-US" dirty="0"/>
          </a:p>
        </p:txBody>
      </p:sp>
      <p:cxnSp>
        <p:nvCxnSpPr>
          <p:cNvPr id="14" name="Straight Connector 13">
            <a:extLst>
              <a:ext uri="{FF2B5EF4-FFF2-40B4-BE49-F238E27FC236}">
                <a16:creationId xmlns:a16="http://schemas.microsoft.com/office/drawing/2014/main" id="{44DE3AB4-3020-8D45-86B7-592F12CB716B}"/>
              </a:ext>
            </a:extLst>
          </p:cNvPr>
          <p:cNvCxnSpPr>
            <a:cxnSpLocks/>
          </p:cNvCxnSpPr>
          <p:nvPr userDrawn="1"/>
        </p:nvCxnSpPr>
        <p:spPr>
          <a:xfrm>
            <a:off x="896513"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6" name="Content Placeholder 2">
            <a:extLst>
              <a:ext uri="{FF2B5EF4-FFF2-40B4-BE49-F238E27FC236}">
                <a16:creationId xmlns:a16="http://schemas.microsoft.com/office/drawing/2014/main" id="{DC4E94AD-16D9-BE4C-8C57-CFA6654E1BD9}"/>
              </a:ext>
            </a:extLst>
          </p:cNvPr>
          <p:cNvSpPr>
            <a:spLocks noGrp="1"/>
          </p:cNvSpPr>
          <p:nvPr>
            <p:ph idx="14" hasCustomPrompt="1"/>
          </p:nvPr>
        </p:nvSpPr>
        <p:spPr>
          <a:xfrm>
            <a:off x="939080"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Content Placeholder 2">
            <a:extLst>
              <a:ext uri="{FF2B5EF4-FFF2-40B4-BE49-F238E27FC236}">
                <a16:creationId xmlns:a16="http://schemas.microsoft.com/office/drawing/2014/main" id="{E64293C0-60B2-3341-9C38-86DF7ACA51DC}"/>
              </a:ext>
            </a:extLst>
          </p:cNvPr>
          <p:cNvSpPr>
            <a:spLocks noGrp="1"/>
          </p:cNvSpPr>
          <p:nvPr>
            <p:ph idx="21" hasCustomPrompt="1"/>
          </p:nvPr>
        </p:nvSpPr>
        <p:spPr>
          <a:xfrm>
            <a:off x="4582471"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5" name="Picture Placeholder 50">
            <a:extLst>
              <a:ext uri="{FF2B5EF4-FFF2-40B4-BE49-F238E27FC236}">
                <a16:creationId xmlns:a16="http://schemas.microsoft.com/office/drawing/2014/main" id="{3ED87A8B-0573-474F-94C0-2F7E344853F2}"/>
              </a:ext>
            </a:extLst>
          </p:cNvPr>
          <p:cNvSpPr>
            <a:spLocks noGrp="1"/>
          </p:cNvSpPr>
          <p:nvPr>
            <p:ph type="pic" sz="quarter" idx="23"/>
          </p:nvPr>
        </p:nvSpPr>
        <p:spPr>
          <a:xfrm>
            <a:off x="6680564" y="2243035"/>
            <a:ext cx="1071841" cy="1095375"/>
          </a:xfrm>
        </p:spPr>
        <p:txBody>
          <a:bodyPr/>
          <a:lstStyle>
            <a:lvl1pPr marL="0" indent="0">
              <a:buNone/>
              <a:defRPr/>
            </a:lvl1pPr>
          </a:lstStyle>
          <a:p>
            <a:endParaRPr lang="en-US" dirty="0"/>
          </a:p>
        </p:txBody>
      </p:sp>
      <p:cxnSp>
        <p:nvCxnSpPr>
          <p:cNvPr id="20" name="Straight Connector 19">
            <a:extLst>
              <a:ext uri="{FF2B5EF4-FFF2-40B4-BE49-F238E27FC236}">
                <a16:creationId xmlns:a16="http://schemas.microsoft.com/office/drawing/2014/main" id="{1799B91B-7CDD-284B-99CF-8408146B2C0D}"/>
              </a:ext>
            </a:extLst>
          </p:cNvPr>
          <p:cNvCxnSpPr>
            <a:cxnSpLocks/>
          </p:cNvCxnSpPr>
          <p:nvPr userDrawn="1"/>
        </p:nvCxnSpPr>
        <p:spPr>
          <a:xfrm>
            <a:off x="4539904"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8BB67D17-F456-FC43-9C41-9344D6EEB07B}"/>
              </a:ext>
            </a:extLst>
          </p:cNvPr>
          <p:cNvSpPr>
            <a:spLocks noGrp="1"/>
          </p:cNvSpPr>
          <p:nvPr>
            <p:ph idx="22" hasCustomPrompt="1"/>
          </p:nvPr>
        </p:nvSpPr>
        <p:spPr>
          <a:xfrm>
            <a:off x="4582471"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6" name="Content Placeholder 2">
            <a:extLst>
              <a:ext uri="{FF2B5EF4-FFF2-40B4-BE49-F238E27FC236}">
                <a16:creationId xmlns:a16="http://schemas.microsoft.com/office/drawing/2014/main" id="{60F6E28A-AB38-A64F-9481-C9F0437BFEA5}"/>
              </a:ext>
            </a:extLst>
          </p:cNvPr>
          <p:cNvSpPr>
            <a:spLocks noGrp="1"/>
          </p:cNvSpPr>
          <p:nvPr>
            <p:ph idx="24" hasCustomPrompt="1"/>
          </p:nvPr>
        </p:nvSpPr>
        <p:spPr>
          <a:xfrm>
            <a:off x="8225863" y="2597398"/>
            <a:ext cx="1742242" cy="787298"/>
          </a:xfrm>
        </p:spPr>
        <p:txBody>
          <a:bodyPr lIns="0" tIns="0" rIns="0" bIns="0">
            <a:noAutofit/>
          </a:bodyPr>
          <a:lstStyle>
            <a:lvl1pPr marL="0" indent="0" algn="l">
              <a:buSzPct val="95000"/>
              <a:buFont typeface="Arial" panose="020B0604020202020204" pitchFamily="34" charset="0"/>
              <a:buNone/>
              <a:defRPr sz="55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Stat</a:t>
            </a:r>
          </a:p>
        </p:txBody>
      </p:sp>
      <p:sp>
        <p:nvSpPr>
          <p:cNvPr id="29" name="Picture Placeholder 50">
            <a:extLst>
              <a:ext uri="{FF2B5EF4-FFF2-40B4-BE49-F238E27FC236}">
                <a16:creationId xmlns:a16="http://schemas.microsoft.com/office/drawing/2014/main" id="{106DB928-4AE1-4E4B-9A4C-6062FC247709}"/>
              </a:ext>
            </a:extLst>
          </p:cNvPr>
          <p:cNvSpPr>
            <a:spLocks noGrp="1"/>
          </p:cNvSpPr>
          <p:nvPr>
            <p:ph type="pic" sz="quarter" idx="26"/>
          </p:nvPr>
        </p:nvSpPr>
        <p:spPr>
          <a:xfrm>
            <a:off x="10323956" y="2243035"/>
            <a:ext cx="1071841" cy="1095375"/>
          </a:xfrm>
        </p:spPr>
        <p:txBody>
          <a:bodyPr/>
          <a:lstStyle>
            <a:lvl1pPr marL="0" indent="0">
              <a:buNone/>
              <a:defRPr/>
            </a:lvl1pPr>
          </a:lstStyle>
          <a:p>
            <a:endParaRPr lang="en-US" dirty="0"/>
          </a:p>
        </p:txBody>
      </p:sp>
      <p:cxnSp>
        <p:nvCxnSpPr>
          <p:cNvPr id="27" name="Straight Connector 26">
            <a:extLst>
              <a:ext uri="{FF2B5EF4-FFF2-40B4-BE49-F238E27FC236}">
                <a16:creationId xmlns:a16="http://schemas.microsoft.com/office/drawing/2014/main" id="{F9F7D2B0-E449-FD45-9789-FC204088E97C}"/>
              </a:ext>
            </a:extLst>
          </p:cNvPr>
          <p:cNvCxnSpPr>
            <a:cxnSpLocks/>
          </p:cNvCxnSpPr>
          <p:nvPr userDrawn="1"/>
        </p:nvCxnSpPr>
        <p:spPr>
          <a:xfrm>
            <a:off x="8183296" y="3573316"/>
            <a:ext cx="321250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8" name="Content Placeholder 2">
            <a:extLst>
              <a:ext uri="{FF2B5EF4-FFF2-40B4-BE49-F238E27FC236}">
                <a16:creationId xmlns:a16="http://schemas.microsoft.com/office/drawing/2014/main" id="{86FE37F4-1DCF-2D40-845F-6C10AC016C29}"/>
              </a:ext>
            </a:extLst>
          </p:cNvPr>
          <p:cNvSpPr>
            <a:spLocks noGrp="1"/>
          </p:cNvSpPr>
          <p:nvPr>
            <p:ph idx="25" hasCustomPrompt="1"/>
          </p:nvPr>
        </p:nvSpPr>
        <p:spPr>
          <a:xfrm>
            <a:off x="8225863" y="3819675"/>
            <a:ext cx="3169934" cy="1061801"/>
          </a:xfrm>
        </p:spPr>
        <p:txBody>
          <a:bodyPr lIns="0" tIns="0" rIns="0" bIns="0">
            <a:normAutofit/>
          </a:bodyPr>
          <a:lstStyle>
            <a:lvl1pPr marL="0" indent="0" algn="l">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171071268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74725" y="2677626"/>
            <a:ext cx="9144000" cy="1843238"/>
          </a:xfrm>
        </p:spPr>
        <p:txBody>
          <a:bodyPr lIns="0" tIns="0" rIns="0" bIns="0" anchor="t" anchorCtr="0">
            <a:normAutofit/>
          </a:bodyPr>
          <a:lstStyle>
            <a:lvl1pPr algn="l">
              <a:defRPr sz="6000" b="1">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Presentation Title Goes Right Here</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339665"/>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74725" y="4709626"/>
            <a:ext cx="9144000" cy="407460"/>
          </a:xfrm>
        </p:spPr>
        <p:txBody>
          <a:bodyPr lIns="0" tIns="0" rIns="0" bIns="0"/>
          <a:lstStyle>
            <a:lvl1pPr marL="0" indent="0" algn="l">
              <a:buNone/>
              <a:defRPr sz="2400" b="1">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6" name="Text Placeholder 15">
            <a:extLst>
              <a:ext uri="{FF2B5EF4-FFF2-40B4-BE49-F238E27FC236}">
                <a16:creationId xmlns:a16="http://schemas.microsoft.com/office/drawing/2014/main" id="{2BBC7A98-1B1E-8545-AABD-0F79723A230C}"/>
              </a:ext>
            </a:extLst>
          </p:cNvPr>
          <p:cNvSpPr>
            <a:spLocks noGrp="1"/>
          </p:cNvSpPr>
          <p:nvPr>
            <p:ph type="body" sz="quarter" idx="10" hasCustomPrompt="1"/>
          </p:nvPr>
        </p:nvSpPr>
        <p:spPr>
          <a:xfrm>
            <a:off x="974725" y="5087150"/>
            <a:ext cx="9144000" cy="463108"/>
          </a:xfrm>
        </p:spPr>
        <p:txBody>
          <a:bodyPr lIns="0" tIns="0" rIns="0" bIns="0">
            <a:normAutofit/>
          </a:bodyPr>
          <a:lstStyle>
            <a:lvl1pPr marL="0" indent="0">
              <a:buNone/>
              <a:defRPr sz="2400">
                <a:solidFill>
                  <a:schemeClr val="tx1"/>
                </a:solidFill>
                <a:latin typeface="Roboto" panose="02000000000000000000" pitchFamily="2" charset="0"/>
                <a:ea typeface="Roboto" panose="02000000000000000000" pitchFamily="2"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7" name="Footer Placeholder 4">
            <a:extLst>
              <a:ext uri="{FF2B5EF4-FFF2-40B4-BE49-F238E27FC236}">
                <a16:creationId xmlns:a16="http://schemas.microsoft.com/office/drawing/2014/main" id="{AA810B86-CAB7-EA43-BC2F-6E66762DC8D3}"/>
              </a:ext>
            </a:extLst>
          </p:cNvPr>
          <p:cNvSpPr>
            <a:spLocks noGrp="1"/>
          </p:cNvSpPr>
          <p:nvPr>
            <p:ph type="ftr" sz="quarter" idx="3"/>
          </p:nvPr>
        </p:nvSpPr>
        <p:spPr>
          <a:xfrm>
            <a:off x="952500" y="1774216"/>
            <a:ext cx="9166225" cy="365125"/>
          </a:xfrm>
          <a:prstGeom prst="rect">
            <a:avLst/>
          </a:prstGeom>
          <a:noFill/>
        </p:spPr>
        <p:txBody>
          <a:bodyPr vert="horz" lIns="0" tIns="0" rIns="0" bIns="0" rtlCol="0" anchor="ctr"/>
          <a:lstStyle>
            <a:lvl1pPr algn="l">
              <a:defRPr sz="22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pic>
        <p:nvPicPr>
          <p:cNvPr id="10" name="Picture 9">
            <a:extLst>
              <a:ext uri="{FF2B5EF4-FFF2-40B4-BE49-F238E27FC236}">
                <a16:creationId xmlns:a16="http://schemas.microsoft.com/office/drawing/2014/main" id="{4A685527-7A8C-3647-9D96-6D076FA7A7CE}"/>
              </a:ext>
            </a:extLst>
          </p:cNvPr>
          <p:cNvPicPr>
            <a:picLocks noChangeAspect="1"/>
          </p:cNvPicPr>
          <p:nvPr userDrawn="1"/>
        </p:nvPicPr>
        <p:blipFill>
          <a:blip r:embed="rId2"/>
          <a:srcRect/>
          <a:stretch/>
        </p:blipFill>
        <p:spPr>
          <a:xfrm>
            <a:off x="8628383" y="0"/>
            <a:ext cx="2687038" cy="1279542"/>
          </a:xfrm>
          <a:prstGeom prst="rect">
            <a:avLst/>
          </a:prstGeom>
        </p:spPr>
      </p:pic>
    </p:spTree>
    <p:extLst>
      <p:ext uri="{BB962C8B-B14F-4D97-AF65-F5344CB8AC3E}">
        <p14:creationId xmlns:p14="http://schemas.microsoft.com/office/powerpoint/2010/main" val="1297889237"/>
      </p:ext>
    </p:extLst>
  </p:cSld>
  <p:clrMapOvr>
    <a:masterClrMapping/>
  </p:clrMapOvr>
  <p:extLst>
    <p:ext uri="{DCECCB84-F9BA-43D5-87BE-67443E8EF086}">
      <p15:sldGuideLst xmlns:p15="http://schemas.microsoft.com/office/powerpoint/2012/main">
        <p15:guide id="1" orient="horz" pos="2160">
          <p15:clr>
            <a:srgbClr val="FBAE40"/>
          </p15:clr>
        </p15:guide>
        <p15:guide id="2" pos="60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7C3D46F0-0006-469D-9C96-A2B5BF708743}"/>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E7A2738-1D29-40DE-AACF-F60CD708E892}"/>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 name="Oval 1">
            <a:extLst>
              <a:ext uri="{FF2B5EF4-FFF2-40B4-BE49-F238E27FC236}">
                <a16:creationId xmlns:a16="http://schemas.microsoft.com/office/drawing/2014/main" id="{D1ADFA24-184F-46B9-B1D0-3FBB044F3673}"/>
              </a:ext>
            </a:extLst>
          </p:cNvPr>
          <p:cNvSpPr/>
          <p:nvPr userDrawn="1"/>
        </p:nvSpPr>
        <p:spPr>
          <a:xfrm>
            <a:off x="166474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Picture Placeholder 3">
            <a:extLst>
              <a:ext uri="{FF2B5EF4-FFF2-40B4-BE49-F238E27FC236}">
                <a16:creationId xmlns:a16="http://schemas.microsoft.com/office/drawing/2014/main" id="{DC306F30-B3C1-E74C-B18C-7075DB0761DE}"/>
              </a:ext>
            </a:extLst>
          </p:cNvPr>
          <p:cNvSpPr>
            <a:spLocks noGrp="1"/>
          </p:cNvSpPr>
          <p:nvPr>
            <p:ph type="pic" sz="quarter" idx="21"/>
          </p:nvPr>
        </p:nvSpPr>
        <p:spPr>
          <a:xfrm>
            <a:off x="1953910" y="2337468"/>
            <a:ext cx="1182412" cy="1222625"/>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4078664"/>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9" name="Oval 18">
            <a:extLst>
              <a:ext uri="{FF2B5EF4-FFF2-40B4-BE49-F238E27FC236}">
                <a16:creationId xmlns:a16="http://schemas.microsoft.com/office/drawing/2014/main" id="{3FF9D861-0550-4AC8-BB96-094DAF60B7F4}"/>
              </a:ext>
            </a:extLst>
          </p:cNvPr>
          <p:cNvSpPr/>
          <p:nvPr userDrawn="1"/>
        </p:nvSpPr>
        <p:spPr>
          <a:xfrm>
            <a:off x="5231950"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4382C3D7-6E45-864C-A5B5-39762336A484}"/>
              </a:ext>
            </a:extLst>
          </p:cNvPr>
          <p:cNvSpPr>
            <a:spLocks noGrp="1"/>
          </p:cNvSpPr>
          <p:nvPr>
            <p:ph type="pic" sz="quarter" idx="22"/>
          </p:nvPr>
        </p:nvSpPr>
        <p:spPr>
          <a:xfrm>
            <a:off x="5500171" y="2310547"/>
            <a:ext cx="1182412" cy="1222625"/>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4078664"/>
            <a:ext cx="2973372"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0" name="Oval 19">
            <a:extLst>
              <a:ext uri="{FF2B5EF4-FFF2-40B4-BE49-F238E27FC236}">
                <a16:creationId xmlns:a16="http://schemas.microsoft.com/office/drawing/2014/main" id="{D101DA23-83F7-4662-BC02-2666717C53B4}"/>
              </a:ext>
            </a:extLst>
          </p:cNvPr>
          <p:cNvSpPr/>
          <p:nvPr userDrawn="1"/>
        </p:nvSpPr>
        <p:spPr>
          <a:xfrm>
            <a:off x="8775763" y="2050741"/>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Picture Placeholder 3">
            <a:extLst>
              <a:ext uri="{FF2B5EF4-FFF2-40B4-BE49-F238E27FC236}">
                <a16:creationId xmlns:a16="http://schemas.microsoft.com/office/drawing/2014/main" id="{6E1CEA20-24A4-8C45-B5A6-CE111F714FEF}"/>
              </a:ext>
            </a:extLst>
          </p:cNvPr>
          <p:cNvSpPr>
            <a:spLocks noGrp="1"/>
          </p:cNvSpPr>
          <p:nvPr>
            <p:ph type="pic" sz="quarter" idx="23"/>
          </p:nvPr>
        </p:nvSpPr>
        <p:spPr>
          <a:xfrm>
            <a:off x="9046432" y="2299135"/>
            <a:ext cx="1182412" cy="1222625"/>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4078663"/>
            <a:ext cx="3166740"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8" name="Rectangle 17">
            <a:extLst>
              <a:ext uri="{FF2B5EF4-FFF2-40B4-BE49-F238E27FC236}">
                <a16:creationId xmlns:a16="http://schemas.microsoft.com/office/drawing/2014/main" id="{C6F1B24E-B6B2-2D4F-8CE9-C10E33FBF4C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9C14D290-718E-D94D-BEC3-A2B3F3F54CAF}"/>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5387E550-EB5F-3F4A-9BFA-44D25611C96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&gt;&gt; Header and Footer &gt;&gt; Add Unit Name</a:t>
            </a:r>
          </a:p>
        </p:txBody>
      </p:sp>
    </p:spTree>
    <p:extLst>
      <p:ext uri="{BB962C8B-B14F-4D97-AF65-F5344CB8AC3E}">
        <p14:creationId xmlns:p14="http://schemas.microsoft.com/office/powerpoint/2010/main" val="73395191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our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1B9DD2E6-4011-470E-85A1-9331B2E255C8}"/>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260812"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Picture Placeholder 3">
            <a:extLst>
              <a:ext uri="{FF2B5EF4-FFF2-40B4-BE49-F238E27FC236}">
                <a16:creationId xmlns:a16="http://schemas.microsoft.com/office/drawing/2014/main" id="{0A1A4191-73C5-A24C-B85A-D6F8FC572523}"/>
              </a:ext>
            </a:extLst>
          </p:cNvPr>
          <p:cNvSpPr>
            <a:spLocks noGrp="1"/>
          </p:cNvSpPr>
          <p:nvPr>
            <p:ph type="pic" sz="quarter" idx="24"/>
          </p:nvPr>
        </p:nvSpPr>
        <p:spPr>
          <a:xfrm>
            <a:off x="1540727" y="2311683"/>
            <a:ext cx="1182412" cy="1222625"/>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952500"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935830"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D7A0C8CB-AE00-AE4E-8B06-C3CDA2E8A6B0}"/>
              </a:ext>
            </a:extLst>
          </p:cNvPr>
          <p:cNvSpPr>
            <a:spLocks noGrp="1"/>
          </p:cNvSpPr>
          <p:nvPr>
            <p:ph type="pic" sz="quarter" idx="21"/>
          </p:nvPr>
        </p:nvSpPr>
        <p:spPr>
          <a:xfrm>
            <a:off x="4221796" y="2280863"/>
            <a:ext cx="1182412" cy="1222625"/>
          </a:xfrm>
        </p:spPr>
        <p:txBody>
          <a:bodyPr/>
          <a:lstStyle>
            <a:lvl1pPr>
              <a:buNone/>
              <a:defRPr/>
            </a:lvl1pPr>
          </a:lstStyle>
          <a:p>
            <a:endParaRPr lang="en-US" dirty="0"/>
          </a:p>
        </p:txBody>
      </p:sp>
      <p:sp>
        <p:nvSpPr>
          <p:cNvPr id="26" name="Content Placeholder 2">
            <a:extLst>
              <a:ext uri="{FF2B5EF4-FFF2-40B4-BE49-F238E27FC236}">
                <a16:creationId xmlns:a16="http://schemas.microsoft.com/office/drawing/2014/main" id="{8C7F2CE8-9E91-4C86-99AB-686A9C810419}"/>
              </a:ext>
            </a:extLst>
          </p:cNvPr>
          <p:cNvSpPr>
            <a:spLocks noGrp="1"/>
          </p:cNvSpPr>
          <p:nvPr>
            <p:ph idx="18" hasCustomPrompt="1"/>
          </p:nvPr>
        </p:nvSpPr>
        <p:spPr>
          <a:xfrm>
            <a:off x="3627518"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6513929" y="2050739"/>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Picture Placeholder 3">
            <a:extLst>
              <a:ext uri="{FF2B5EF4-FFF2-40B4-BE49-F238E27FC236}">
                <a16:creationId xmlns:a16="http://schemas.microsoft.com/office/drawing/2014/main" id="{EED777B6-C788-B840-ACC3-FD8949E42ACB}"/>
              </a:ext>
            </a:extLst>
          </p:cNvPr>
          <p:cNvSpPr>
            <a:spLocks noGrp="1"/>
          </p:cNvSpPr>
          <p:nvPr>
            <p:ph type="pic" sz="quarter" idx="22"/>
          </p:nvPr>
        </p:nvSpPr>
        <p:spPr>
          <a:xfrm>
            <a:off x="6793844" y="2309972"/>
            <a:ext cx="1182412" cy="1222625"/>
          </a:xfrm>
        </p:spPr>
        <p:txBody>
          <a:bodyPr/>
          <a:lstStyle>
            <a:lvl1pPr>
              <a:buNone/>
              <a:defRPr/>
            </a:lvl1pPr>
          </a:lstStyle>
          <a:p>
            <a:endParaRPr lang="en-US" dirty="0"/>
          </a:p>
        </p:txBody>
      </p:sp>
      <p:sp>
        <p:nvSpPr>
          <p:cNvPr id="28" name="Content Placeholder 2">
            <a:extLst>
              <a:ext uri="{FF2B5EF4-FFF2-40B4-BE49-F238E27FC236}">
                <a16:creationId xmlns:a16="http://schemas.microsoft.com/office/drawing/2014/main" id="{BC06D7C8-7D2D-4A80-B5B8-174F5056AA0B}"/>
              </a:ext>
            </a:extLst>
          </p:cNvPr>
          <p:cNvSpPr>
            <a:spLocks noGrp="1"/>
          </p:cNvSpPr>
          <p:nvPr>
            <p:ph idx="19" hasCustomPrompt="1"/>
          </p:nvPr>
        </p:nvSpPr>
        <p:spPr>
          <a:xfrm>
            <a:off x="6205617" y="4078664"/>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9188946" y="2045132"/>
            <a:ext cx="1742242" cy="1742242"/>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3">
            <a:extLst>
              <a:ext uri="{FF2B5EF4-FFF2-40B4-BE49-F238E27FC236}">
                <a16:creationId xmlns:a16="http://schemas.microsoft.com/office/drawing/2014/main" id="{04C4E3A7-AB8A-6243-BBFD-8A433C78470B}"/>
              </a:ext>
            </a:extLst>
          </p:cNvPr>
          <p:cNvSpPr>
            <a:spLocks noGrp="1"/>
          </p:cNvSpPr>
          <p:nvPr>
            <p:ph type="pic" sz="quarter" idx="23"/>
          </p:nvPr>
        </p:nvSpPr>
        <p:spPr>
          <a:xfrm>
            <a:off x="9473607" y="2311684"/>
            <a:ext cx="1182412" cy="1222625"/>
          </a:xfrm>
        </p:spPr>
        <p:txBody>
          <a:bodyPr/>
          <a:lstStyle>
            <a:lvl1pPr>
              <a:buNone/>
              <a:defRPr/>
            </a:lvl1pPr>
          </a:lstStyle>
          <a:p>
            <a:endParaRPr lang="en-US" dirty="0"/>
          </a:p>
        </p:txBody>
      </p:sp>
      <p:sp>
        <p:nvSpPr>
          <p:cNvPr id="30" name="Content Placeholder 2">
            <a:extLst>
              <a:ext uri="{FF2B5EF4-FFF2-40B4-BE49-F238E27FC236}">
                <a16:creationId xmlns:a16="http://schemas.microsoft.com/office/drawing/2014/main" id="{8FC2F9F8-450A-4433-BAFC-DCD0001FAF1D}"/>
              </a:ext>
            </a:extLst>
          </p:cNvPr>
          <p:cNvSpPr>
            <a:spLocks noGrp="1"/>
          </p:cNvSpPr>
          <p:nvPr>
            <p:ph idx="20" hasCustomPrompt="1"/>
          </p:nvPr>
        </p:nvSpPr>
        <p:spPr>
          <a:xfrm>
            <a:off x="8880634" y="4073057"/>
            <a:ext cx="2358866" cy="754602"/>
          </a:xfrm>
        </p:spPr>
        <p:txBody>
          <a:bodyPr lIns="0" tIns="0" rIns="0" bIns="0">
            <a:normAutofit/>
          </a:bodyPr>
          <a:lstStyle>
            <a:lvl1pPr marL="0" indent="0" algn="ctr">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16" name="Rectangle 15">
            <a:extLst>
              <a:ext uri="{FF2B5EF4-FFF2-40B4-BE49-F238E27FC236}">
                <a16:creationId xmlns:a16="http://schemas.microsoft.com/office/drawing/2014/main" id="{D4578BB7-B3A6-0D4A-A743-C8950F9817A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0" name="Picture 19" descr="The University of Iowa">
            <a:extLst>
              <a:ext uri="{FF2B5EF4-FFF2-40B4-BE49-F238E27FC236}">
                <a16:creationId xmlns:a16="http://schemas.microsoft.com/office/drawing/2014/main" id="{6D319038-0896-5540-A405-0F93F52CC9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9" name="Footer Placeholder 4">
            <a:extLst>
              <a:ext uri="{FF2B5EF4-FFF2-40B4-BE49-F238E27FC236}">
                <a16:creationId xmlns:a16="http://schemas.microsoft.com/office/drawing/2014/main" id="{CF5779A1-5C1A-D949-93A6-EFB401BFC69D}"/>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dirty="0"/>
              <a:t>View </a:t>
            </a:r>
            <a:r>
              <a:rPr lang="en-US" b="0" dirty="0"/>
              <a:t>&gt;&gt;</a:t>
            </a:r>
            <a:r>
              <a:rPr lang="en-US" dirty="0"/>
              <a:t> Header and Footer &gt;&gt; Add Unit Name</a:t>
            </a:r>
          </a:p>
        </p:txBody>
      </p:sp>
    </p:spTree>
    <p:extLst>
      <p:ext uri="{BB962C8B-B14F-4D97-AF65-F5344CB8AC3E}">
        <p14:creationId xmlns:p14="http://schemas.microsoft.com/office/powerpoint/2010/main" val="1568389576"/>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ve Column Icon Layout">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7E2EA4D-EFA8-4B7C-9585-ADB07DA2D974}"/>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D6361F7-376B-4B6B-90CB-982F8C88D3AB}"/>
              </a:ext>
            </a:extLst>
          </p:cNvPr>
          <p:cNvCxnSpPr/>
          <p:nvPr userDrawn="1"/>
        </p:nvCxnSpPr>
        <p:spPr>
          <a:xfrm>
            <a:off x="2535870" y="2921860"/>
            <a:ext cx="7111014"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A7215D4C-D1BA-4B83-8034-F6173B4B3FE7}"/>
              </a:ext>
            </a:extLst>
          </p:cNvPr>
          <p:cNvSpPr/>
          <p:nvPr userDrawn="1"/>
        </p:nvSpPr>
        <p:spPr>
          <a:xfrm>
            <a:off x="1175438"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Picture Placeholder 3">
            <a:extLst>
              <a:ext uri="{FF2B5EF4-FFF2-40B4-BE49-F238E27FC236}">
                <a16:creationId xmlns:a16="http://schemas.microsoft.com/office/drawing/2014/main" id="{0E2F4087-739F-1B43-B022-92BCEDD29A2D}"/>
              </a:ext>
            </a:extLst>
          </p:cNvPr>
          <p:cNvSpPr>
            <a:spLocks noGrp="1"/>
          </p:cNvSpPr>
          <p:nvPr>
            <p:ph type="pic" sz="quarter" idx="26"/>
          </p:nvPr>
        </p:nvSpPr>
        <p:spPr>
          <a:xfrm>
            <a:off x="1448972" y="2403497"/>
            <a:ext cx="1030100" cy="1086492"/>
          </a:xfrm>
        </p:spPr>
        <p:txBody>
          <a:bodyPr/>
          <a:lstStyle>
            <a:lvl1pPr>
              <a:buNone/>
              <a:defRPr/>
            </a:lvl1pPr>
          </a:lstStyle>
          <a:p>
            <a:endParaRPr lang="en-US" dirty="0"/>
          </a:p>
        </p:txBody>
      </p:sp>
      <p:sp>
        <p:nvSpPr>
          <p:cNvPr id="24" name="Content Placeholder 2">
            <a:extLst>
              <a:ext uri="{FF2B5EF4-FFF2-40B4-BE49-F238E27FC236}">
                <a16:creationId xmlns:a16="http://schemas.microsoft.com/office/drawing/2014/main" id="{5C06C296-F787-402D-AC65-1E55B4D25C69}"/>
              </a:ext>
            </a:extLst>
          </p:cNvPr>
          <p:cNvSpPr>
            <a:spLocks noGrp="1"/>
          </p:cNvSpPr>
          <p:nvPr>
            <p:ph idx="17" hasCustomPrompt="1"/>
          </p:nvPr>
        </p:nvSpPr>
        <p:spPr>
          <a:xfrm>
            <a:off x="1175438" y="407866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1</a:t>
            </a:r>
          </a:p>
        </p:txBody>
      </p:sp>
      <p:sp>
        <p:nvSpPr>
          <p:cNvPr id="27" name="Oval 26">
            <a:extLst>
              <a:ext uri="{FF2B5EF4-FFF2-40B4-BE49-F238E27FC236}">
                <a16:creationId xmlns:a16="http://schemas.microsoft.com/office/drawing/2014/main" id="{AE1934B1-C1CC-42D5-A8D8-639ED39E9A45}"/>
              </a:ext>
            </a:extLst>
          </p:cNvPr>
          <p:cNvSpPr/>
          <p:nvPr userDrawn="1"/>
        </p:nvSpPr>
        <p:spPr>
          <a:xfrm>
            <a:off x="3222122"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Picture Placeholder 3">
            <a:extLst>
              <a:ext uri="{FF2B5EF4-FFF2-40B4-BE49-F238E27FC236}">
                <a16:creationId xmlns:a16="http://schemas.microsoft.com/office/drawing/2014/main" id="{090A73C4-9F43-6142-BBC5-1C887BE310ED}"/>
              </a:ext>
            </a:extLst>
          </p:cNvPr>
          <p:cNvSpPr>
            <a:spLocks noGrp="1"/>
          </p:cNvSpPr>
          <p:nvPr>
            <p:ph type="pic" sz="quarter" idx="23"/>
          </p:nvPr>
        </p:nvSpPr>
        <p:spPr>
          <a:xfrm>
            <a:off x="3502864" y="2384080"/>
            <a:ext cx="1030100" cy="1086492"/>
          </a:xfrm>
        </p:spPr>
        <p:txBody>
          <a:bodyPr/>
          <a:lstStyle>
            <a:lvl1pPr>
              <a:buNone/>
              <a:defRPr/>
            </a:lvl1pPr>
          </a:lstStyle>
          <a:p>
            <a:endParaRPr lang="en-US" dirty="0"/>
          </a:p>
        </p:txBody>
      </p:sp>
      <p:sp>
        <p:nvSpPr>
          <p:cNvPr id="33" name="Content Placeholder 2">
            <a:extLst>
              <a:ext uri="{FF2B5EF4-FFF2-40B4-BE49-F238E27FC236}">
                <a16:creationId xmlns:a16="http://schemas.microsoft.com/office/drawing/2014/main" id="{9B9DF875-9EAF-4928-8E91-6599CCEAADEE}"/>
              </a:ext>
            </a:extLst>
          </p:cNvPr>
          <p:cNvSpPr>
            <a:spLocks noGrp="1"/>
          </p:cNvSpPr>
          <p:nvPr>
            <p:ph idx="18" hasCustomPrompt="1"/>
          </p:nvPr>
        </p:nvSpPr>
        <p:spPr>
          <a:xfrm>
            <a:off x="3225991" y="4080927"/>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2</a:t>
            </a:r>
          </a:p>
        </p:txBody>
      </p:sp>
      <p:sp>
        <p:nvSpPr>
          <p:cNvPr id="29" name="Oval 28">
            <a:extLst>
              <a:ext uri="{FF2B5EF4-FFF2-40B4-BE49-F238E27FC236}">
                <a16:creationId xmlns:a16="http://schemas.microsoft.com/office/drawing/2014/main" id="{07542B3E-45A5-4E88-A2C5-758AC86BE4D0}"/>
              </a:ext>
            </a:extLst>
          </p:cNvPr>
          <p:cNvSpPr/>
          <p:nvPr userDrawn="1"/>
        </p:nvSpPr>
        <p:spPr>
          <a:xfrm>
            <a:off x="5305996" y="2125657"/>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Picture Placeholder 3">
            <a:extLst>
              <a:ext uri="{FF2B5EF4-FFF2-40B4-BE49-F238E27FC236}">
                <a16:creationId xmlns:a16="http://schemas.microsoft.com/office/drawing/2014/main" id="{121B32AC-29FE-5347-BC89-E1D12CFE9173}"/>
              </a:ext>
            </a:extLst>
          </p:cNvPr>
          <p:cNvSpPr>
            <a:spLocks noGrp="1"/>
          </p:cNvSpPr>
          <p:nvPr>
            <p:ph type="pic" sz="quarter" idx="24"/>
          </p:nvPr>
        </p:nvSpPr>
        <p:spPr>
          <a:xfrm>
            <a:off x="5588241" y="2367425"/>
            <a:ext cx="1030100" cy="1086492"/>
          </a:xfrm>
        </p:spPr>
        <p:txBody>
          <a:bodyPr/>
          <a:lstStyle>
            <a:lvl1pPr>
              <a:buNone/>
              <a:defRPr/>
            </a:lvl1pPr>
          </a:lstStyle>
          <a:p>
            <a:endParaRPr lang="en-US" dirty="0"/>
          </a:p>
        </p:txBody>
      </p:sp>
      <p:sp>
        <p:nvSpPr>
          <p:cNvPr id="36" name="Content Placeholder 2">
            <a:extLst>
              <a:ext uri="{FF2B5EF4-FFF2-40B4-BE49-F238E27FC236}">
                <a16:creationId xmlns:a16="http://schemas.microsoft.com/office/drawing/2014/main" id="{FCAF8AD6-3AD0-422C-B775-D4163897266E}"/>
              </a:ext>
            </a:extLst>
          </p:cNvPr>
          <p:cNvSpPr>
            <a:spLocks noGrp="1"/>
          </p:cNvSpPr>
          <p:nvPr>
            <p:ph idx="19" hasCustomPrompt="1"/>
          </p:nvPr>
        </p:nvSpPr>
        <p:spPr>
          <a:xfrm>
            <a:off x="5285614" y="4095574"/>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3</a:t>
            </a:r>
          </a:p>
        </p:txBody>
      </p:sp>
      <p:sp>
        <p:nvSpPr>
          <p:cNvPr id="31" name="Oval 30">
            <a:extLst>
              <a:ext uri="{FF2B5EF4-FFF2-40B4-BE49-F238E27FC236}">
                <a16:creationId xmlns:a16="http://schemas.microsoft.com/office/drawing/2014/main" id="{924B0597-6276-471F-96FD-FDE08D64C524}"/>
              </a:ext>
            </a:extLst>
          </p:cNvPr>
          <p:cNvSpPr/>
          <p:nvPr userDrawn="1"/>
        </p:nvSpPr>
        <p:spPr>
          <a:xfrm>
            <a:off x="7346820" y="2120050"/>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Picture Placeholder 3">
            <a:extLst>
              <a:ext uri="{FF2B5EF4-FFF2-40B4-BE49-F238E27FC236}">
                <a16:creationId xmlns:a16="http://schemas.microsoft.com/office/drawing/2014/main" id="{035F86CE-4040-2C49-984A-EDA41DCC41DE}"/>
              </a:ext>
            </a:extLst>
          </p:cNvPr>
          <p:cNvSpPr>
            <a:spLocks noGrp="1"/>
          </p:cNvSpPr>
          <p:nvPr>
            <p:ph type="pic" sz="quarter" idx="25"/>
          </p:nvPr>
        </p:nvSpPr>
        <p:spPr>
          <a:xfrm>
            <a:off x="7583252" y="2382067"/>
            <a:ext cx="1121725" cy="1086492"/>
          </a:xfrm>
        </p:spPr>
        <p:txBody>
          <a:bodyPr/>
          <a:lstStyle>
            <a:lvl1pPr>
              <a:buNone/>
              <a:defRPr/>
            </a:lvl1pPr>
          </a:lstStyle>
          <a:p>
            <a:endParaRPr lang="en-US" dirty="0"/>
          </a:p>
        </p:txBody>
      </p:sp>
      <p:sp>
        <p:nvSpPr>
          <p:cNvPr id="38" name="Content Placeholder 2">
            <a:extLst>
              <a:ext uri="{FF2B5EF4-FFF2-40B4-BE49-F238E27FC236}">
                <a16:creationId xmlns:a16="http://schemas.microsoft.com/office/drawing/2014/main" id="{7322EF39-6BE8-4D2B-B814-5743037B71F3}"/>
              </a:ext>
            </a:extLst>
          </p:cNvPr>
          <p:cNvSpPr>
            <a:spLocks noGrp="1"/>
          </p:cNvSpPr>
          <p:nvPr>
            <p:ph idx="20" hasCustomPrompt="1"/>
          </p:nvPr>
        </p:nvSpPr>
        <p:spPr>
          <a:xfrm>
            <a:off x="7325607" y="4098102"/>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4</a:t>
            </a:r>
          </a:p>
        </p:txBody>
      </p:sp>
      <p:sp>
        <p:nvSpPr>
          <p:cNvPr id="39" name="Oval 38">
            <a:extLst>
              <a:ext uri="{FF2B5EF4-FFF2-40B4-BE49-F238E27FC236}">
                <a16:creationId xmlns:a16="http://schemas.microsoft.com/office/drawing/2014/main" id="{D3182B05-A7F1-450F-AE61-51425BEF3AA6}"/>
              </a:ext>
            </a:extLst>
          </p:cNvPr>
          <p:cNvSpPr/>
          <p:nvPr userDrawn="1"/>
        </p:nvSpPr>
        <p:spPr>
          <a:xfrm>
            <a:off x="9434872" y="2133924"/>
            <a:ext cx="1594590" cy="1594590"/>
          </a:xfrm>
          <a:prstGeom prst="ellipse">
            <a:avLst/>
          </a:prstGeom>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Picture Placeholder 3">
            <a:extLst>
              <a:ext uri="{FF2B5EF4-FFF2-40B4-BE49-F238E27FC236}">
                <a16:creationId xmlns:a16="http://schemas.microsoft.com/office/drawing/2014/main" id="{F0B4205C-10C8-FE4A-8B1C-0B1A629E22B6}"/>
              </a:ext>
            </a:extLst>
          </p:cNvPr>
          <p:cNvSpPr>
            <a:spLocks noGrp="1"/>
          </p:cNvSpPr>
          <p:nvPr>
            <p:ph type="pic" sz="quarter" idx="22"/>
          </p:nvPr>
        </p:nvSpPr>
        <p:spPr>
          <a:xfrm>
            <a:off x="9682000" y="2389427"/>
            <a:ext cx="1100333" cy="1086492"/>
          </a:xfrm>
        </p:spPr>
        <p:txBody>
          <a:bodyPr/>
          <a:lstStyle>
            <a:lvl1pPr>
              <a:buNone/>
              <a:defRPr/>
            </a:lvl1pPr>
          </a:lstStyle>
          <a:p>
            <a:endParaRPr lang="en-US" dirty="0"/>
          </a:p>
        </p:txBody>
      </p:sp>
      <p:sp>
        <p:nvSpPr>
          <p:cNvPr id="40" name="Content Placeholder 2">
            <a:extLst>
              <a:ext uri="{FF2B5EF4-FFF2-40B4-BE49-F238E27FC236}">
                <a16:creationId xmlns:a16="http://schemas.microsoft.com/office/drawing/2014/main" id="{0D14923E-7CAE-49B7-9668-7B538ECFDC5F}"/>
              </a:ext>
            </a:extLst>
          </p:cNvPr>
          <p:cNvSpPr>
            <a:spLocks noGrp="1"/>
          </p:cNvSpPr>
          <p:nvPr>
            <p:ph idx="21" hasCustomPrompt="1"/>
          </p:nvPr>
        </p:nvSpPr>
        <p:spPr>
          <a:xfrm>
            <a:off x="9419080" y="4107460"/>
            <a:ext cx="1601504" cy="754602"/>
          </a:xfrm>
        </p:spPr>
        <p:txBody>
          <a:bodyPr lIns="0" tIns="0" rIns="0" bIns="0">
            <a:normAutofit/>
          </a:bodyPr>
          <a:lstStyle>
            <a:lvl1pPr marL="0" indent="0" algn="ctr">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a:t>
            </a:r>
            <a:br>
              <a:rPr lang="en-US" dirty="0"/>
            </a:br>
            <a:r>
              <a:rPr lang="en-US" dirty="0"/>
              <a:t>item or step 5</a:t>
            </a:r>
          </a:p>
        </p:txBody>
      </p:sp>
      <p:sp>
        <p:nvSpPr>
          <p:cNvPr id="20" name="Rectangle 19">
            <a:extLst>
              <a:ext uri="{FF2B5EF4-FFF2-40B4-BE49-F238E27FC236}">
                <a16:creationId xmlns:a16="http://schemas.microsoft.com/office/drawing/2014/main" id="{76866093-3200-6440-8AB2-9242D398F84E}"/>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2" name="Picture 21" descr="The University of Iowa">
            <a:extLst>
              <a:ext uri="{FF2B5EF4-FFF2-40B4-BE49-F238E27FC236}">
                <a16:creationId xmlns:a16="http://schemas.microsoft.com/office/drawing/2014/main" id="{D664CA64-A0A9-F34D-BDC5-9ABCDE7A54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1" name="Footer Placeholder 4">
            <a:extLst>
              <a:ext uri="{FF2B5EF4-FFF2-40B4-BE49-F238E27FC236}">
                <a16:creationId xmlns:a16="http://schemas.microsoft.com/office/drawing/2014/main" id="{EB50283A-D398-E048-BDA3-92DD544A494E}"/>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1">
                <a:solidFill>
                  <a:schemeClr val="bg1"/>
                </a:solidFill>
              </a:defRPr>
            </a:lvl1pPr>
          </a:lstStyle>
          <a:p>
            <a:r>
              <a:rPr lang="en-US" b="0" dirty="0"/>
              <a:t>View</a:t>
            </a:r>
            <a:r>
              <a:rPr lang="en-US" dirty="0"/>
              <a:t> &gt;&gt; Header and Footer &gt;&gt; Add Unit Name</a:t>
            </a:r>
          </a:p>
        </p:txBody>
      </p:sp>
    </p:spTree>
    <p:extLst>
      <p:ext uri="{BB962C8B-B14F-4D97-AF65-F5344CB8AC3E}">
        <p14:creationId xmlns:p14="http://schemas.microsoft.com/office/powerpoint/2010/main" val="398207520"/>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userDrawn="1">
          <p15:clr>
            <a:srgbClr val="FBAE40"/>
          </p15:clr>
        </p15:guide>
        <p15:guide id="6" orient="horz" pos="3744" userDrawn="1">
          <p15:clr>
            <a:srgbClr val="FBAE40"/>
          </p15:clr>
        </p15:guide>
        <p15:guide id="7" orient="horz" pos="697"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Photo Layout">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B103BAF8-AE0C-4C2A-AFFE-5EFC74007B1B}"/>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4C29AABA-668F-408C-81ED-9A30ED0A4BE9}"/>
              </a:ext>
            </a:extLst>
          </p:cNvPr>
          <p:cNvSpPr>
            <a:spLocks noGrp="1"/>
          </p:cNvSpPr>
          <p:nvPr>
            <p:ph type="pic" sz="quarter" idx="15"/>
          </p:nvPr>
        </p:nvSpPr>
        <p:spPr>
          <a:xfrm>
            <a:off x="949325" y="1684461"/>
            <a:ext cx="3170238"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8916"/>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p:ph idx="10" hasCustomPrompt="1"/>
          </p:nvPr>
        </p:nvSpPr>
        <p:spPr>
          <a:xfrm>
            <a:off x="952501" y="4383805"/>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4376691"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9" name="Picture Placeholder 3">
            <a:extLst>
              <a:ext uri="{FF2B5EF4-FFF2-40B4-BE49-F238E27FC236}">
                <a16:creationId xmlns:a16="http://schemas.microsoft.com/office/drawing/2014/main" id="{3C3EF38F-8A6A-4B49-A1A2-467E7797A518}"/>
              </a:ext>
            </a:extLst>
          </p:cNvPr>
          <p:cNvSpPr>
            <a:spLocks noGrp="1"/>
          </p:cNvSpPr>
          <p:nvPr>
            <p:ph type="pic" sz="quarter" idx="16"/>
          </p:nvPr>
        </p:nvSpPr>
        <p:spPr>
          <a:xfrm>
            <a:off x="4602447" y="1677611"/>
            <a:ext cx="2987311" cy="1621608"/>
          </a:xfrm>
        </p:spPr>
        <p:txBody>
          <a:bodyPr/>
          <a:lstStyle>
            <a:lvl1pPr>
              <a:buNone/>
              <a:defRPr/>
            </a:lvl1pPr>
          </a:lstStyle>
          <a:p>
            <a:endParaRPr lang="en-US" dirty="0"/>
          </a:p>
        </p:txBody>
      </p:sp>
      <p:sp>
        <p:nvSpPr>
          <p:cNvPr id="15" name="Content Placeholder 2">
            <a:extLst>
              <a:ext uri="{FF2B5EF4-FFF2-40B4-BE49-F238E27FC236}">
                <a16:creationId xmlns:a16="http://schemas.microsoft.com/office/drawing/2014/main" id="{700A296A-0A06-4FFB-B935-517187294F6B}"/>
              </a:ext>
            </a:extLst>
          </p:cNvPr>
          <p:cNvSpPr>
            <a:spLocks noGrp="1"/>
          </p:cNvSpPr>
          <p:nvPr>
            <p:ph idx="11" hasCustomPrompt="1"/>
          </p:nvPr>
        </p:nvSpPr>
        <p:spPr>
          <a:xfrm>
            <a:off x="4616385" y="3537679"/>
            <a:ext cx="2973372"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6" name="Content Placeholder 2">
            <a:extLst>
              <a:ext uri="{FF2B5EF4-FFF2-40B4-BE49-F238E27FC236}">
                <a16:creationId xmlns:a16="http://schemas.microsoft.com/office/drawing/2014/main" id="{4DA600F9-1950-41BD-ACB3-21F2B5AE9494}"/>
              </a:ext>
            </a:extLst>
          </p:cNvPr>
          <p:cNvSpPr>
            <a:spLocks noGrp="1"/>
          </p:cNvSpPr>
          <p:nvPr>
            <p:ph idx="12" hasCustomPrompt="1"/>
          </p:nvPr>
        </p:nvSpPr>
        <p:spPr>
          <a:xfrm>
            <a:off x="4616386" y="4372568"/>
            <a:ext cx="2973372"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7806430" y="1679383"/>
            <a:ext cx="0" cy="4264218"/>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Picture Placeholder 3">
            <a:extLst>
              <a:ext uri="{FF2B5EF4-FFF2-40B4-BE49-F238E27FC236}">
                <a16:creationId xmlns:a16="http://schemas.microsoft.com/office/drawing/2014/main" id="{DDD8951C-5A36-4D07-AB7C-0F597B3D797D}"/>
              </a:ext>
            </a:extLst>
          </p:cNvPr>
          <p:cNvSpPr>
            <a:spLocks noGrp="1"/>
          </p:cNvSpPr>
          <p:nvPr>
            <p:ph type="pic" sz="quarter" idx="17"/>
          </p:nvPr>
        </p:nvSpPr>
        <p:spPr>
          <a:xfrm>
            <a:off x="8072642" y="1684461"/>
            <a:ext cx="3166858" cy="1621608"/>
          </a:xfrm>
        </p:spPr>
        <p:txBody>
          <a:bodyPr/>
          <a:lstStyle>
            <a:lvl1pPr>
              <a:buNone/>
              <a:defRPr/>
            </a:lvl1pPr>
          </a:lstStyle>
          <a:p>
            <a:endParaRPr lang="en-US" dirty="0"/>
          </a:p>
        </p:txBody>
      </p:sp>
      <p:sp>
        <p:nvSpPr>
          <p:cNvPr id="17" name="Content Placeholder 2">
            <a:extLst>
              <a:ext uri="{FF2B5EF4-FFF2-40B4-BE49-F238E27FC236}">
                <a16:creationId xmlns:a16="http://schemas.microsoft.com/office/drawing/2014/main" id="{D4DB30FF-E82C-424F-A06C-EFC3CFC45E36}"/>
              </a:ext>
            </a:extLst>
          </p:cNvPr>
          <p:cNvSpPr>
            <a:spLocks noGrp="1"/>
          </p:cNvSpPr>
          <p:nvPr>
            <p:ph idx="13" hasCustomPrompt="1"/>
          </p:nvPr>
        </p:nvSpPr>
        <p:spPr>
          <a:xfrm>
            <a:off x="8063514" y="3537679"/>
            <a:ext cx="3166740"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8" name="Content Placeholder 2">
            <a:extLst>
              <a:ext uri="{FF2B5EF4-FFF2-40B4-BE49-F238E27FC236}">
                <a16:creationId xmlns:a16="http://schemas.microsoft.com/office/drawing/2014/main" id="{36DC4408-89C4-4D74-957E-B2A4D59F76AE}"/>
              </a:ext>
            </a:extLst>
          </p:cNvPr>
          <p:cNvSpPr>
            <a:spLocks noGrp="1"/>
          </p:cNvSpPr>
          <p:nvPr>
            <p:ph idx="14" hasCustomPrompt="1"/>
          </p:nvPr>
        </p:nvSpPr>
        <p:spPr>
          <a:xfrm>
            <a:off x="8063515" y="4372568"/>
            <a:ext cx="3166740" cy="1408471"/>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02DAB539-1500-4641-B587-77CADD883496}"/>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26" name="Picture 25" descr="The University of Iowa">
            <a:extLst>
              <a:ext uri="{FF2B5EF4-FFF2-40B4-BE49-F238E27FC236}">
                <a16:creationId xmlns:a16="http://schemas.microsoft.com/office/drawing/2014/main" id="{425DB221-2568-9A44-ABC3-1ED0E0B41E1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25" name="Footer Placeholder 4">
            <a:extLst>
              <a:ext uri="{FF2B5EF4-FFF2-40B4-BE49-F238E27FC236}">
                <a16:creationId xmlns:a16="http://schemas.microsoft.com/office/drawing/2014/main" id="{6E30D721-4805-D344-A3E0-90A8F1D568DF}"/>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64682089"/>
      </p:ext>
    </p:extLst>
  </p:cSld>
  <p:clrMapOvr>
    <a:masterClrMapping/>
  </p:clrMapOvr>
  <p:extLst>
    <p:ext uri="{DCECCB84-F9BA-43D5-87BE-67443E8EF086}">
      <p15:sldGuideLst xmlns:p15="http://schemas.microsoft.com/office/powerpoint/2012/main">
        <p15:guide id="2" pos="598">
          <p15:clr>
            <a:srgbClr val="FBAE40"/>
          </p15:clr>
        </p15:guide>
        <p15:guide id="3" pos="7080">
          <p15:clr>
            <a:srgbClr val="FBAE40"/>
          </p15:clr>
        </p15:guide>
        <p15:guide id="4" pos="3840">
          <p15:clr>
            <a:srgbClr val="FBAE40"/>
          </p15:clr>
        </p15:guide>
        <p15:guide id="5" orient="horz" pos="1054">
          <p15:clr>
            <a:srgbClr val="FBAE40"/>
          </p15:clr>
        </p15:guide>
        <p15:guide id="7" orient="horz" pos="3744">
          <p15:clr>
            <a:srgbClr val="FBAE40"/>
          </p15:clr>
        </p15:guide>
        <p15:guide id="8" orient="horz" pos="697">
          <p15:clr>
            <a:srgbClr val="FBAE40"/>
          </p15:clr>
        </p15:guide>
        <p15:guide id="9" orient="horz" pos="2400"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our Column Photo Layout">
    <p:spTree>
      <p:nvGrpSpPr>
        <p:cNvPr id="1" name=""/>
        <p:cNvGrpSpPr/>
        <p:nvPr/>
      </p:nvGrpSpPr>
      <p:grpSpPr>
        <a:xfrm>
          <a:off x="0" y="0"/>
          <a:ext cx="0" cy="0"/>
          <a:chOff x="0" y="0"/>
          <a:chExt cx="0" cy="0"/>
        </a:xfrm>
      </p:grpSpPr>
      <p:sp>
        <p:nvSpPr>
          <p:cNvPr id="27" name="Title 1">
            <a:extLst>
              <a:ext uri="{FF2B5EF4-FFF2-40B4-BE49-F238E27FC236}">
                <a16:creationId xmlns:a16="http://schemas.microsoft.com/office/drawing/2014/main" id="{D42FEC1B-FCF8-4508-B227-27323879AC52}"/>
              </a:ext>
            </a:extLst>
          </p:cNvPr>
          <p:cNvSpPr>
            <a:spLocks noGrp="1"/>
          </p:cNvSpPr>
          <p:nvPr userDrawn="1">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6" name="Picture Placeholder 3">
            <a:extLst>
              <a:ext uri="{FF2B5EF4-FFF2-40B4-BE49-F238E27FC236}">
                <a16:creationId xmlns:a16="http://schemas.microsoft.com/office/drawing/2014/main" id="{E21D4365-BAA8-4F76-87AD-1A328301E298}"/>
              </a:ext>
            </a:extLst>
          </p:cNvPr>
          <p:cNvSpPr>
            <a:spLocks noGrp="1"/>
          </p:cNvSpPr>
          <p:nvPr>
            <p:ph type="pic" sz="quarter" idx="19"/>
          </p:nvPr>
        </p:nvSpPr>
        <p:spPr>
          <a:xfrm>
            <a:off x="949325" y="1684461"/>
            <a:ext cx="2373939"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0"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1"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p:nvPr userDrawn="1"/>
        </p:nvCxnSpPr>
        <p:spPr>
          <a:xfrm>
            <a:off x="344118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24" name="Picture Placeholder 3">
            <a:extLst>
              <a:ext uri="{FF2B5EF4-FFF2-40B4-BE49-F238E27FC236}">
                <a16:creationId xmlns:a16="http://schemas.microsoft.com/office/drawing/2014/main" id="{EB10E167-B94B-AD40-958C-D9E0F8F9DF4A}"/>
              </a:ext>
            </a:extLst>
          </p:cNvPr>
          <p:cNvSpPr>
            <a:spLocks noGrp="1"/>
          </p:cNvSpPr>
          <p:nvPr userDrawn="1">
            <p:ph type="pic" sz="quarter" idx="23"/>
          </p:nvPr>
        </p:nvSpPr>
        <p:spPr>
          <a:xfrm>
            <a:off x="3593362" y="1684461"/>
            <a:ext cx="2373939" cy="1621608"/>
          </a:xfrm>
        </p:spPr>
        <p:txBody>
          <a:bodyPr/>
          <a:lstStyle>
            <a:lvl1pPr>
              <a:buNone/>
              <a:defRPr/>
            </a:lvl1pPr>
          </a:lstStyle>
          <a:p>
            <a:endParaRPr lang="en-US" dirty="0"/>
          </a:p>
        </p:txBody>
      </p:sp>
      <p:sp>
        <p:nvSpPr>
          <p:cNvPr id="25" name="Content Placeholder 2">
            <a:extLst>
              <a:ext uri="{FF2B5EF4-FFF2-40B4-BE49-F238E27FC236}">
                <a16:creationId xmlns:a16="http://schemas.microsoft.com/office/drawing/2014/main" id="{C03DF098-BB37-5848-9388-750D29EFC657}"/>
              </a:ext>
            </a:extLst>
          </p:cNvPr>
          <p:cNvSpPr>
            <a:spLocks noGrp="1"/>
          </p:cNvSpPr>
          <p:nvPr userDrawn="1">
            <p:ph idx="24" hasCustomPrompt="1"/>
          </p:nvPr>
        </p:nvSpPr>
        <p:spPr>
          <a:xfrm>
            <a:off x="3630386"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3" name="Content Placeholder 2">
            <a:extLst>
              <a:ext uri="{FF2B5EF4-FFF2-40B4-BE49-F238E27FC236}">
                <a16:creationId xmlns:a16="http://schemas.microsoft.com/office/drawing/2014/main" id="{6FE4DEF0-41BC-4548-B7BA-1E5B0231AFFD}"/>
              </a:ext>
            </a:extLst>
          </p:cNvPr>
          <p:cNvSpPr>
            <a:spLocks noGrp="1"/>
          </p:cNvSpPr>
          <p:nvPr userDrawn="1">
            <p:ph idx="25" hasCustomPrompt="1"/>
          </p:nvPr>
        </p:nvSpPr>
        <p:spPr>
          <a:xfrm>
            <a:off x="3630387"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p:nvPr userDrawn="1"/>
        </p:nvCxnSpPr>
        <p:spPr>
          <a:xfrm>
            <a:off x="6095740" y="1686758"/>
            <a:ext cx="0" cy="4293629"/>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4" name="Picture Placeholder 3">
            <a:extLst>
              <a:ext uri="{FF2B5EF4-FFF2-40B4-BE49-F238E27FC236}">
                <a16:creationId xmlns:a16="http://schemas.microsoft.com/office/drawing/2014/main" id="{864CDDAA-23B4-C842-845C-7640D95F2B65}"/>
              </a:ext>
            </a:extLst>
          </p:cNvPr>
          <p:cNvSpPr>
            <a:spLocks noGrp="1"/>
          </p:cNvSpPr>
          <p:nvPr userDrawn="1">
            <p:ph type="pic" sz="quarter" idx="26"/>
          </p:nvPr>
        </p:nvSpPr>
        <p:spPr>
          <a:xfrm>
            <a:off x="6237399" y="1684461"/>
            <a:ext cx="2373939" cy="1621608"/>
          </a:xfrm>
        </p:spPr>
        <p:txBody>
          <a:bodyPr/>
          <a:lstStyle>
            <a:lvl1pPr>
              <a:buNone/>
              <a:defRPr/>
            </a:lvl1pPr>
          </a:lstStyle>
          <a:p>
            <a:endParaRPr lang="en-US" dirty="0"/>
          </a:p>
        </p:txBody>
      </p:sp>
      <p:sp>
        <p:nvSpPr>
          <p:cNvPr id="35" name="Content Placeholder 2">
            <a:extLst>
              <a:ext uri="{FF2B5EF4-FFF2-40B4-BE49-F238E27FC236}">
                <a16:creationId xmlns:a16="http://schemas.microsoft.com/office/drawing/2014/main" id="{DEB8CCE3-3756-5947-84B2-DFCA00A013F6}"/>
              </a:ext>
            </a:extLst>
          </p:cNvPr>
          <p:cNvSpPr>
            <a:spLocks noGrp="1"/>
          </p:cNvSpPr>
          <p:nvPr userDrawn="1">
            <p:ph idx="27" hasCustomPrompt="1"/>
          </p:nvPr>
        </p:nvSpPr>
        <p:spPr>
          <a:xfrm>
            <a:off x="6242957" y="3545060"/>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6" name="Content Placeholder 2">
            <a:extLst>
              <a:ext uri="{FF2B5EF4-FFF2-40B4-BE49-F238E27FC236}">
                <a16:creationId xmlns:a16="http://schemas.microsoft.com/office/drawing/2014/main" id="{09C56F7D-4836-1E4F-BD4C-CB150E12E098}"/>
              </a:ext>
            </a:extLst>
          </p:cNvPr>
          <p:cNvSpPr>
            <a:spLocks noGrp="1"/>
          </p:cNvSpPr>
          <p:nvPr userDrawn="1">
            <p:ph idx="28" hasCustomPrompt="1"/>
          </p:nvPr>
        </p:nvSpPr>
        <p:spPr>
          <a:xfrm>
            <a:off x="6242958" y="4372570"/>
            <a:ext cx="2358867" cy="1408472"/>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p:nvPr userDrawn="1"/>
        </p:nvCxnSpPr>
        <p:spPr>
          <a:xfrm>
            <a:off x="8750300" y="1686757"/>
            <a:ext cx="0" cy="4256844"/>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30" name="Picture Placeholder 3">
            <a:extLst>
              <a:ext uri="{FF2B5EF4-FFF2-40B4-BE49-F238E27FC236}">
                <a16:creationId xmlns:a16="http://schemas.microsoft.com/office/drawing/2014/main" id="{06A5C640-1D0E-4428-AC28-148AE98A7B34}"/>
              </a:ext>
            </a:extLst>
          </p:cNvPr>
          <p:cNvSpPr>
            <a:spLocks noGrp="1"/>
          </p:cNvSpPr>
          <p:nvPr userDrawn="1">
            <p:ph type="pic" sz="quarter" idx="22"/>
          </p:nvPr>
        </p:nvSpPr>
        <p:spPr>
          <a:xfrm>
            <a:off x="8881435" y="1680693"/>
            <a:ext cx="2349365" cy="1621608"/>
          </a:xfrm>
        </p:spPr>
        <p:txBody>
          <a:bodyPr/>
          <a:lstStyle>
            <a:lvl1pPr>
              <a:buNone/>
              <a:defRPr/>
            </a:lvl1pPr>
          </a:lstStyle>
          <a:p>
            <a:endParaRPr lang="en-US" dirty="0"/>
          </a:p>
        </p:txBody>
      </p:sp>
      <p:sp>
        <p:nvSpPr>
          <p:cNvPr id="19" name="Content Placeholder 2">
            <a:extLst>
              <a:ext uri="{FF2B5EF4-FFF2-40B4-BE49-F238E27FC236}">
                <a16:creationId xmlns:a16="http://schemas.microsoft.com/office/drawing/2014/main" id="{A07502CC-5B90-4BCF-B63B-36D026C9AE96}"/>
              </a:ext>
            </a:extLst>
          </p:cNvPr>
          <p:cNvSpPr>
            <a:spLocks noGrp="1"/>
          </p:cNvSpPr>
          <p:nvPr userDrawn="1">
            <p:ph idx="15" hasCustomPrompt="1"/>
          </p:nvPr>
        </p:nvSpPr>
        <p:spPr>
          <a:xfrm>
            <a:off x="8875080" y="3548916"/>
            <a:ext cx="2358867" cy="754602"/>
          </a:xfrm>
        </p:spPr>
        <p:txBody>
          <a:bodyPr lIns="0" tIns="0" rIns="0" bIns="0">
            <a:normAutofit/>
          </a:bodyPr>
          <a:lstStyle>
            <a:lvl1pPr marL="0" indent="0">
              <a:buSzPct val="95000"/>
              <a:buFont typeface="Arial" panose="020B0604020202020204" pitchFamily="34" charset="0"/>
              <a:buNone/>
              <a:defRPr sz="24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20" name="Content Placeholder 2">
            <a:extLst>
              <a:ext uri="{FF2B5EF4-FFF2-40B4-BE49-F238E27FC236}">
                <a16:creationId xmlns:a16="http://schemas.microsoft.com/office/drawing/2014/main" id="{F169EF16-BA54-4279-A087-A65E4F26675F}"/>
              </a:ext>
            </a:extLst>
          </p:cNvPr>
          <p:cNvSpPr>
            <a:spLocks noGrp="1"/>
          </p:cNvSpPr>
          <p:nvPr userDrawn="1">
            <p:ph idx="16" hasCustomPrompt="1"/>
          </p:nvPr>
        </p:nvSpPr>
        <p:spPr>
          <a:xfrm>
            <a:off x="8875081" y="4362520"/>
            <a:ext cx="2358867" cy="1408470"/>
          </a:xfrm>
        </p:spPr>
        <p:txBody>
          <a:bodyPr lIns="0" tIns="0" rIns="0" bIns="0">
            <a:normAutofit/>
          </a:bodyPr>
          <a:lstStyle>
            <a:lvl1pPr marL="0" indent="0">
              <a:buSzPct val="95000"/>
              <a:buFont typeface="Arial" panose="020B0604020202020204" pitchFamily="34" charset="0"/>
              <a:buNone/>
              <a:defRPr sz="18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23" name="Rectangle 22">
            <a:extLst>
              <a:ext uri="{FF2B5EF4-FFF2-40B4-BE49-F238E27FC236}">
                <a16:creationId xmlns:a16="http://schemas.microsoft.com/office/drawing/2014/main" id="{CA720753-9BFD-2840-9C93-FF72942ED6E3}"/>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32" name="Picture 31" descr="The University of Iowa">
            <a:extLst>
              <a:ext uri="{FF2B5EF4-FFF2-40B4-BE49-F238E27FC236}">
                <a16:creationId xmlns:a16="http://schemas.microsoft.com/office/drawing/2014/main" id="{710BB67D-293B-374F-89FC-5F2EBF9F2923}"/>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1" name="Footer Placeholder 4">
            <a:extLst>
              <a:ext uri="{FF2B5EF4-FFF2-40B4-BE49-F238E27FC236}">
                <a16:creationId xmlns:a16="http://schemas.microsoft.com/office/drawing/2014/main" id="{9EE9B966-22C9-0D4A-8DF7-FFA7CF9C9DD8}"/>
              </a:ext>
            </a:extLst>
          </p:cNvPr>
          <p:cNvSpPr>
            <a:spLocks noGrp="1"/>
          </p:cNvSpPr>
          <p:nvPr userDrawn="1">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70021997"/>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Five Column Photo Layout">
    <p:spTree>
      <p:nvGrpSpPr>
        <p:cNvPr id="1" name=""/>
        <p:cNvGrpSpPr/>
        <p:nvPr/>
      </p:nvGrpSpPr>
      <p:grpSpPr>
        <a:xfrm>
          <a:off x="0" y="0"/>
          <a:ext cx="0" cy="0"/>
          <a:chOff x="0" y="0"/>
          <a:chExt cx="0" cy="0"/>
        </a:xfrm>
      </p:grpSpPr>
      <p:sp>
        <p:nvSpPr>
          <p:cNvPr id="37" name="Title 1">
            <a:extLst>
              <a:ext uri="{FF2B5EF4-FFF2-40B4-BE49-F238E27FC236}">
                <a16:creationId xmlns:a16="http://schemas.microsoft.com/office/drawing/2014/main" id="{8F3E476F-E407-4406-BB4F-38E54533153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7" name="Straight Connector 6">
            <a:extLst>
              <a:ext uri="{FF2B5EF4-FFF2-40B4-BE49-F238E27FC236}">
                <a16:creationId xmlns:a16="http://schemas.microsoft.com/office/drawing/2014/main" id="{E7D57D41-E534-4387-8837-F27E5C2408BD}"/>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32" name="Picture Placeholder 3">
            <a:extLst>
              <a:ext uri="{FF2B5EF4-FFF2-40B4-BE49-F238E27FC236}">
                <a16:creationId xmlns:a16="http://schemas.microsoft.com/office/drawing/2014/main" id="{14F11A61-EE32-4596-8BBC-0626131F1E6F}"/>
              </a:ext>
            </a:extLst>
          </p:cNvPr>
          <p:cNvSpPr>
            <a:spLocks noGrp="1"/>
          </p:cNvSpPr>
          <p:nvPr>
            <p:ph type="pic" sz="quarter" idx="19"/>
          </p:nvPr>
        </p:nvSpPr>
        <p:spPr>
          <a:xfrm>
            <a:off x="952499" y="1684461"/>
            <a:ext cx="1832437" cy="1621608"/>
          </a:xfrm>
        </p:spPr>
        <p:txBody>
          <a:bodyPr/>
          <a:lstStyle>
            <a:lvl1pPr>
              <a:buNone/>
              <a:defRPr/>
            </a:lvl1pPr>
          </a:lstStyle>
          <a:p>
            <a:endParaRPr lang="en-US" dirty="0"/>
          </a:p>
        </p:txBody>
      </p:sp>
      <p:sp>
        <p:nvSpPr>
          <p:cNvPr id="5" name="Content Placeholder 2">
            <a:extLst>
              <a:ext uri="{FF2B5EF4-FFF2-40B4-BE49-F238E27FC236}">
                <a16:creationId xmlns:a16="http://schemas.microsoft.com/office/drawing/2014/main" id="{94F85108-BDC9-43A2-BEF1-240E666F4E03}"/>
              </a:ext>
            </a:extLst>
          </p:cNvPr>
          <p:cNvSpPr>
            <a:spLocks noGrp="1"/>
          </p:cNvSpPr>
          <p:nvPr>
            <p:ph idx="1" hasCustomPrompt="1"/>
          </p:nvPr>
        </p:nvSpPr>
        <p:spPr>
          <a:xfrm>
            <a:off x="952501"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14" name="Content Placeholder 2">
            <a:extLst>
              <a:ext uri="{FF2B5EF4-FFF2-40B4-BE49-F238E27FC236}">
                <a16:creationId xmlns:a16="http://schemas.microsoft.com/office/drawing/2014/main" id="{968A6427-DC92-4AE6-82DE-34A0B3A972EE}"/>
              </a:ext>
            </a:extLst>
          </p:cNvPr>
          <p:cNvSpPr>
            <a:spLocks noGrp="1"/>
          </p:cNvSpPr>
          <p:nvPr userDrawn="1">
            <p:ph idx="10" hasCustomPrompt="1"/>
          </p:nvPr>
        </p:nvSpPr>
        <p:spPr>
          <a:xfrm>
            <a:off x="9525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1" name="Straight Connector 10">
            <a:extLst>
              <a:ext uri="{FF2B5EF4-FFF2-40B4-BE49-F238E27FC236}">
                <a16:creationId xmlns:a16="http://schemas.microsoft.com/office/drawing/2014/main" id="{7336E4CD-9037-4D69-A3E3-6380D9131A19}"/>
              </a:ext>
            </a:extLst>
          </p:cNvPr>
          <p:cNvCxnSpPr>
            <a:cxnSpLocks/>
          </p:cNvCxnSpPr>
          <p:nvPr userDrawn="1"/>
        </p:nvCxnSpPr>
        <p:spPr>
          <a:xfrm>
            <a:off x="29247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5" name="Picture Placeholder 3">
            <a:extLst>
              <a:ext uri="{FF2B5EF4-FFF2-40B4-BE49-F238E27FC236}">
                <a16:creationId xmlns:a16="http://schemas.microsoft.com/office/drawing/2014/main" id="{10B80E7E-3ECA-A84C-BBC2-DF9FD6DED4FD}"/>
              </a:ext>
            </a:extLst>
          </p:cNvPr>
          <p:cNvSpPr>
            <a:spLocks noGrp="1"/>
          </p:cNvSpPr>
          <p:nvPr>
            <p:ph type="pic" sz="quarter" idx="28"/>
          </p:nvPr>
        </p:nvSpPr>
        <p:spPr>
          <a:xfrm>
            <a:off x="3053442" y="1684461"/>
            <a:ext cx="1832437" cy="1621608"/>
          </a:xfrm>
        </p:spPr>
        <p:txBody>
          <a:bodyPr/>
          <a:lstStyle>
            <a:lvl1pPr>
              <a:buNone/>
              <a:defRPr/>
            </a:lvl1pPr>
          </a:lstStyle>
          <a:p>
            <a:endParaRPr lang="en-US" dirty="0"/>
          </a:p>
        </p:txBody>
      </p:sp>
      <p:sp>
        <p:nvSpPr>
          <p:cNvPr id="44" name="Content Placeholder 2">
            <a:extLst>
              <a:ext uri="{FF2B5EF4-FFF2-40B4-BE49-F238E27FC236}">
                <a16:creationId xmlns:a16="http://schemas.microsoft.com/office/drawing/2014/main" id="{AB9C78E2-4679-F844-BB37-D2E07B542CA3}"/>
              </a:ext>
            </a:extLst>
          </p:cNvPr>
          <p:cNvSpPr>
            <a:spLocks noGrp="1"/>
          </p:cNvSpPr>
          <p:nvPr>
            <p:ph idx="27" hasCustomPrompt="1"/>
          </p:nvPr>
        </p:nvSpPr>
        <p:spPr>
          <a:xfrm>
            <a:off x="30534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35" name="Content Placeholder 2">
            <a:extLst>
              <a:ext uri="{FF2B5EF4-FFF2-40B4-BE49-F238E27FC236}">
                <a16:creationId xmlns:a16="http://schemas.microsoft.com/office/drawing/2014/main" id="{0F3EA205-7109-BC44-BA2C-7704780449E8}"/>
              </a:ext>
            </a:extLst>
          </p:cNvPr>
          <p:cNvSpPr>
            <a:spLocks noGrp="1"/>
          </p:cNvSpPr>
          <p:nvPr>
            <p:ph idx="26" hasCustomPrompt="1"/>
          </p:nvPr>
        </p:nvSpPr>
        <p:spPr>
          <a:xfrm>
            <a:off x="30534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2" name="Straight Connector 21">
            <a:extLst>
              <a:ext uri="{FF2B5EF4-FFF2-40B4-BE49-F238E27FC236}">
                <a16:creationId xmlns:a16="http://schemas.microsoft.com/office/drawing/2014/main" id="{CEF932C4-F1C3-47F2-84B8-FEC885C1843C}"/>
              </a:ext>
            </a:extLst>
          </p:cNvPr>
          <p:cNvCxnSpPr>
            <a:cxnSpLocks/>
          </p:cNvCxnSpPr>
          <p:nvPr userDrawn="1"/>
        </p:nvCxnSpPr>
        <p:spPr>
          <a:xfrm>
            <a:off x="5036631" y="1686759"/>
            <a:ext cx="0" cy="4256842"/>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48" name="Picture Placeholder 3">
            <a:extLst>
              <a:ext uri="{FF2B5EF4-FFF2-40B4-BE49-F238E27FC236}">
                <a16:creationId xmlns:a16="http://schemas.microsoft.com/office/drawing/2014/main" id="{4EF24A51-2D82-AA40-8405-8CFEC6F5CB5D}"/>
              </a:ext>
            </a:extLst>
          </p:cNvPr>
          <p:cNvSpPr>
            <a:spLocks noGrp="1"/>
          </p:cNvSpPr>
          <p:nvPr>
            <p:ph type="pic" sz="quarter" idx="31"/>
          </p:nvPr>
        </p:nvSpPr>
        <p:spPr>
          <a:xfrm>
            <a:off x="5187042" y="1684461"/>
            <a:ext cx="1832437" cy="1621608"/>
          </a:xfrm>
        </p:spPr>
        <p:txBody>
          <a:bodyPr/>
          <a:lstStyle>
            <a:lvl1pPr>
              <a:buNone/>
              <a:defRPr/>
            </a:lvl1pPr>
          </a:lstStyle>
          <a:p>
            <a:endParaRPr lang="en-US" dirty="0"/>
          </a:p>
        </p:txBody>
      </p:sp>
      <p:sp>
        <p:nvSpPr>
          <p:cNvPr id="47" name="Content Placeholder 2">
            <a:extLst>
              <a:ext uri="{FF2B5EF4-FFF2-40B4-BE49-F238E27FC236}">
                <a16:creationId xmlns:a16="http://schemas.microsoft.com/office/drawing/2014/main" id="{90D707E7-5635-444F-BB41-10E2268CC099}"/>
              </a:ext>
            </a:extLst>
          </p:cNvPr>
          <p:cNvSpPr>
            <a:spLocks noGrp="1"/>
          </p:cNvSpPr>
          <p:nvPr>
            <p:ph idx="30" hasCustomPrompt="1"/>
          </p:nvPr>
        </p:nvSpPr>
        <p:spPr>
          <a:xfrm>
            <a:off x="5187044"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6" name="Content Placeholder 2">
            <a:extLst>
              <a:ext uri="{FF2B5EF4-FFF2-40B4-BE49-F238E27FC236}">
                <a16:creationId xmlns:a16="http://schemas.microsoft.com/office/drawing/2014/main" id="{4340EF3F-9B6C-B54B-94AD-7275543213B0}"/>
              </a:ext>
            </a:extLst>
          </p:cNvPr>
          <p:cNvSpPr>
            <a:spLocks noGrp="1"/>
          </p:cNvSpPr>
          <p:nvPr>
            <p:ph idx="29" hasCustomPrompt="1"/>
          </p:nvPr>
        </p:nvSpPr>
        <p:spPr>
          <a:xfrm>
            <a:off x="5187045"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12" name="Straight Connector 11">
            <a:extLst>
              <a:ext uri="{FF2B5EF4-FFF2-40B4-BE49-F238E27FC236}">
                <a16:creationId xmlns:a16="http://schemas.microsoft.com/office/drawing/2014/main" id="{3CA77083-F133-420F-93AD-77761878E852}"/>
              </a:ext>
            </a:extLst>
          </p:cNvPr>
          <p:cNvCxnSpPr>
            <a:cxnSpLocks/>
          </p:cNvCxnSpPr>
          <p:nvPr userDrawn="1"/>
        </p:nvCxnSpPr>
        <p:spPr>
          <a:xfrm>
            <a:off x="714848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1" name="Picture Placeholder 3">
            <a:extLst>
              <a:ext uri="{FF2B5EF4-FFF2-40B4-BE49-F238E27FC236}">
                <a16:creationId xmlns:a16="http://schemas.microsoft.com/office/drawing/2014/main" id="{4D703A3B-87F3-AE45-90D2-795F9DA88577}"/>
              </a:ext>
            </a:extLst>
          </p:cNvPr>
          <p:cNvSpPr>
            <a:spLocks noGrp="1"/>
          </p:cNvSpPr>
          <p:nvPr>
            <p:ph type="pic" sz="quarter" idx="34"/>
          </p:nvPr>
        </p:nvSpPr>
        <p:spPr>
          <a:xfrm>
            <a:off x="7266213" y="1684461"/>
            <a:ext cx="1832437" cy="1621608"/>
          </a:xfrm>
        </p:spPr>
        <p:txBody>
          <a:bodyPr/>
          <a:lstStyle>
            <a:lvl1pPr>
              <a:buNone/>
              <a:defRPr/>
            </a:lvl1pPr>
          </a:lstStyle>
          <a:p>
            <a:endParaRPr lang="en-US" dirty="0"/>
          </a:p>
        </p:txBody>
      </p:sp>
      <p:sp>
        <p:nvSpPr>
          <p:cNvPr id="50" name="Content Placeholder 2">
            <a:extLst>
              <a:ext uri="{FF2B5EF4-FFF2-40B4-BE49-F238E27FC236}">
                <a16:creationId xmlns:a16="http://schemas.microsoft.com/office/drawing/2014/main" id="{5C95157B-C7FC-864F-A9C2-08E02E26EE07}"/>
              </a:ext>
            </a:extLst>
          </p:cNvPr>
          <p:cNvSpPr>
            <a:spLocks noGrp="1"/>
          </p:cNvSpPr>
          <p:nvPr>
            <p:ph idx="33" hasCustomPrompt="1"/>
          </p:nvPr>
        </p:nvSpPr>
        <p:spPr>
          <a:xfrm>
            <a:off x="7266215" y="3545060"/>
            <a:ext cx="1826629" cy="66767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49" name="Content Placeholder 2">
            <a:extLst>
              <a:ext uri="{FF2B5EF4-FFF2-40B4-BE49-F238E27FC236}">
                <a16:creationId xmlns:a16="http://schemas.microsoft.com/office/drawing/2014/main" id="{71E05108-E0DC-6947-A186-EA5436079AAF}"/>
              </a:ext>
            </a:extLst>
          </p:cNvPr>
          <p:cNvSpPr>
            <a:spLocks noGrp="1"/>
          </p:cNvSpPr>
          <p:nvPr>
            <p:ph idx="32" hasCustomPrompt="1"/>
          </p:nvPr>
        </p:nvSpPr>
        <p:spPr>
          <a:xfrm>
            <a:off x="7266216"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cxnSp>
        <p:nvCxnSpPr>
          <p:cNvPr id="23" name="Straight Connector 22">
            <a:extLst>
              <a:ext uri="{FF2B5EF4-FFF2-40B4-BE49-F238E27FC236}">
                <a16:creationId xmlns:a16="http://schemas.microsoft.com/office/drawing/2014/main" id="{55F5ADDF-F780-4384-87F4-30070C81BB29}"/>
              </a:ext>
            </a:extLst>
          </p:cNvPr>
          <p:cNvCxnSpPr>
            <a:cxnSpLocks/>
          </p:cNvCxnSpPr>
          <p:nvPr userDrawn="1"/>
        </p:nvCxnSpPr>
        <p:spPr>
          <a:xfrm>
            <a:off x="9260331" y="1686759"/>
            <a:ext cx="0" cy="4256841"/>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54" name="Picture Placeholder 3">
            <a:extLst>
              <a:ext uri="{FF2B5EF4-FFF2-40B4-BE49-F238E27FC236}">
                <a16:creationId xmlns:a16="http://schemas.microsoft.com/office/drawing/2014/main" id="{E90B3032-DDF8-0446-8BB7-81565519E036}"/>
              </a:ext>
            </a:extLst>
          </p:cNvPr>
          <p:cNvSpPr>
            <a:spLocks noGrp="1"/>
          </p:cNvSpPr>
          <p:nvPr>
            <p:ph type="pic" sz="quarter" idx="37"/>
          </p:nvPr>
        </p:nvSpPr>
        <p:spPr>
          <a:xfrm>
            <a:off x="9410699" y="1684461"/>
            <a:ext cx="1832437" cy="1621608"/>
          </a:xfrm>
        </p:spPr>
        <p:txBody>
          <a:bodyPr/>
          <a:lstStyle>
            <a:lvl1pPr>
              <a:buNone/>
              <a:defRPr/>
            </a:lvl1pPr>
          </a:lstStyle>
          <a:p>
            <a:endParaRPr lang="en-US" dirty="0"/>
          </a:p>
        </p:txBody>
      </p:sp>
      <p:sp>
        <p:nvSpPr>
          <p:cNvPr id="53" name="Content Placeholder 2">
            <a:extLst>
              <a:ext uri="{FF2B5EF4-FFF2-40B4-BE49-F238E27FC236}">
                <a16:creationId xmlns:a16="http://schemas.microsoft.com/office/drawing/2014/main" id="{724287DA-FEAD-6E4A-83EC-B59516E2386C}"/>
              </a:ext>
            </a:extLst>
          </p:cNvPr>
          <p:cNvSpPr>
            <a:spLocks noGrp="1"/>
          </p:cNvSpPr>
          <p:nvPr>
            <p:ph idx="36" hasCustomPrompt="1"/>
          </p:nvPr>
        </p:nvSpPr>
        <p:spPr>
          <a:xfrm>
            <a:off x="9410701" y="3545060"/>
            <a:ext cx="1826629" cy="675110"/>
          </a:xfrm>
        </p:spPr>
        <p:txBody>
          <a:bodyPr lIns="0" tIns="0" rIns="0" bIns="0">
            <a:normAutofit/>
          </a:bodyPr>
          <a:lstStyle>
            <a:lvl1pPr marL="0" indent="0">
              <a:buSzPct val="95000"/>
              <a:buFont typeface="Arial" panose="020B0604020202020204" pitchFamily="34" charset="0"/>
              <a:buNone/>
              <a:defRPr sz="2000" b="1">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header</a:t>
            </a:r>
          </a:p>
        </p:txBody>
      </p:sp>
      <p:sp>
        <p:nvSpPr>
          <p:cNvPr id="52" name="Content Placeholder 2">
            <a:extLst>
              <a:ext uri="{FF2B5EF4-FFF2-40B4-BE49-F238E27FC236}">
                <a16:creationId xmlns:a16="http://schemas.microsoft.com/office/drawing/2014/main" id="{4FC143B3-231A-2B46-ABBF-7F6B6BBF4596}"/>
              </a:ext>
            </a:extLst>
          </p:cNvPr>
          <p:cNvSpPr>
            <a:spLocks noGrp="1"/>
          </p:cNvSpPr>
          <p:nvPr>
            <p:ph idx="35" hasCustomPrompt="1"/>
          </p:nvPr>
        </p:nvSpPr>
        <p:spPr>
          <a:xfrm>
            <a:off x="9410702" y="4275590"/>
            <a:ext cx="1826629" cy="1408470"/>
          </a:xfrm>
        </p:spPr>
        <p:txBody>
          <a:bodyPr lIns="0" tIns="0" rIns="0" bIns="0">
            <a:normAutofit/>
          </a:bodyPr>
          <a:lstStyle>
            <a:lvl1pPr marL="0" indent="0">
              <a:buSzPct val="95000"/>
              <a:buFont typeface="Arial" panose="020B0604020202020204" pitchFamily="34" charset="0"/>
              <a:buNone/>
              <a:defRPr sz="1600" b="0">
                <a:latin typeface="Roboto" panose="02000000000000000000" pitchFamily="2" charset="0"/>
                <a:ea typeface="Roboto" panose="02000000000000000000" pitchFamily="2" charset="0"/>
              </a:defRPr>
            </a:lvl1pPr>
            <a:lvl2pPr marL="4572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2pPr>
            <a:lvl3pPr marL="9144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3pPr>
            <a:lvl4pPr marL="13716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4pPr>
            <a:lvl5pPr marL="1828800" indent="0">
              <a:buClr>
                <a:schemeClr val="tx2"/>
              </a:buClr>
              <a:buSzPct val="100000"/>
              <a:buFont typeface="Arial" panose="020B0604020202020204" pitchFamily="34" charset="0"/>
              <a:buNone/>
              <a:defRPr>
                <a:latin typeface="Roboto" panose="02000000000000000000" pitchFamily="2" charset="0"/>
                <a:ea typeface="Roboto" panose="02000000000000000000" pitchFamily="2" charset="0"/>
              </a:defRPr>
            </a:lvl5pPr>
          </a:lstStyle>
          <a:p>
            <a:pPr lvl="0"/>
            <a:r>
              <a:rPr lang="en-US" dirty="0"/>
              <a:t>Click to edit column text</a:t>
            </a:r>
          </a:p>
        </p:txBody>
      </p:sp>
      <p:sp>
        <p:nvSpPr>
          <p:cNvPr id="36" name="Rectangle 35">
            <a:extLst>
              <a:ext uri="{FF2B5EF4-FFF2-40B4-BE49-F238E27FC236}">
                <a16:creationId xmlns:a16="http://schemas.microsoft.com/office/drawing/2014/main" id="{8A4E17D8-CAFF-0E47-97EF-4D4BC59FFC70}"/>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43" name="Picture 42" descr="The University of Iowa">
            <a:extLst>
              <a:ext uri="{FF2B5EF4-FFF2-40B4-BE49-F238E27FC236}">
                <a16:creationId xmlns:a16="http://schemas.microsoft.com/office/drawing/2014/main" id="{924E35CA-EA2E-084A-B4D2-736FEA8C0DD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38" name="Footer Placeholder 4">
            <a:extLst>
              <a:ext uri="{FF2B5EF4-FFF2-40B4-BE49-F238E27FC236}">
                <a16:creationId xmlns:a16="http://schemas.microsoft.com/office/drawing/2014/main" id="{D752B61A-80FF-1049-8A33-5614EE9DC80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835456899"/>
      </p:ext>
    </p:extLst>
  </p:cSld>
  <p:clrMapOvr>
    <a:masterClrMapping/>
  </p:clrMapOvr>
  <p:extLst>
    <p:ext uri="{DCECCB84-F9BA-43D5-87BE-67443E8EF086}">
      <p15:sldGuideLst xmlns:p15="http://schemas.microsoft.com/office/powerpoint/2012/main">
        <p15:guide id="1" orient="horz" pos="2400" userDrawn="1">
          <p15:clr>
            <a:srgbClr val="FBAE40"/>
          </p15:clr>
        </p15:guide>
        <p15:guide id="2" pos="598">
          <p15:clr>
            <a:srgbClr val="FBAE40"/>
          </p15:clr>
        </p15:guide>
        <p15:guide id="3" pos="7080">
          <p15:clr>
            <a:srgbClr val="FBAE40"/>
          </p15:clr>
        </p15:guide>
        <p15:guide id="4" pos="3840">
          <p15:clr>
            <a:srgbClr val="FBAE40"/>
          </p15:clr>
        </p15:guide>
        <p15:guide id="5" orient="horz" pos="1054">
          <p15:clr>
            <a:srgbClr val="FBAE40"/>
          </p15:clr>
        </p15:guide>
        <p15:guide id="6" orient="horz" pos="3744">
          <p15:clr>
            <a:srgbClr val="FBAE40"/>
          </p15:clr>
        </p15:guide>
        <p15:guide id="7" orient="horz" pos="697">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ullet Slide - Photo">
    <p:spTree>
      <p:nvGrpSpPr>
        <p:cNvPr id="1" name=""/>
        <p:cNvGrpSpPr/>
        <p:nvPr/>
      </p:nvGrpSpPr>
      <p:grpSpPr>
        <a:xfrm>
          <a:off x="0" y="0"/>
          <a:ext cx="0" cy="0"/>
          <a:chOff x="0" y="0"/>
          <a:chExt cx="0" cy="0"/>
        </a:xfrm>
      </p:grpSpPr>
      <p:sp>
        <p:nvSpPr>
          <p:cNvPr id="17" name="Title 20">
            <a:extLst>
              <a:ext uri="{FF2B5EF4-FFF2-40B4-BE49-F238E27FC236}">
                <a16:creationId xmlns:a16="http://schemas.microsoft.com/office/drawing/2014/main" id="{2BA8F287-92C7-4FFD-A7E9-45864F8E91A4}"/>
              </a:ext>
            </a:extLst>
          </p:cNvPr>
          <p:cNvSpPr>
            <a:spLocks noGrp="1"/>
          </p:cNvSpPr>
          <p:nvPr>
            <p:ph type="title" hasCustomPrompt="1"/>
          </p:nvPr>
        </p:nvSpPr>
        <p:spPr>
          <a:xfrm>
            <a:off x="949325" y="498296"/>
            <a:ext cx="5260975" cy="896116"/>
          </a:xfrm>
        </p:spPr>
        <p:txBody>
          <a:bodyPr/>
          <a:lstStyle>
            <a:lvl1pPr>
              <a:defRPr/>
            </a:lvl1pPr>
          </a:lstStyle>
          <a:p>
            <a:r>
              <a:rPr lang="en-US" dirty="0"/>
              <a:t>Click to edit Title</a:t>
            </a:r>
          </a:p>
        </p:txBody>
      </p:sp>
      <p:cxnSp>
        <p:nvCxnSpPr>
          <p:cNvPr id="16" name="Straight Connector 15">
            <a:extLst>
              <a:ext uri="{FF2B5EF4-FFF2-40B4-BE49-F238E27FC236}">
                <a16:creationId xmlns:a16="http://schemas.microsoft.com/office/drawing/2014/main" id="{0F31F03A-71CF-475D-8A3C-99FC106D73E8}"/>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47404DB8-B6AC-4389-8E6E-A115840D1D74}"/>
              </a:ext>
            </a:extLst>
          </p:cNvPr>
          <p:cNvSpPr>
            <a:spLocks noGrp="1"/>
          </p:cNvSpPr>
          <p:nvPr>
            <p:ph idx="1"/>
          </p:nvPr>
        </p:nvSpPr>
        <p:spPr>
          <a:xfrm>
            <a:off x="952499" y="1686757"/>
            <a:ext cx="5257801"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icture Placeholder 4">
            <a:extLst>
              <a:ext uri="{FF2B5EF4-FFF2-40B4-BE49-F238E27FC236}">
                <a16:creationId xmlns:a16="http://schemas.microsoft.com/office/drawing/2014/main" id="{E42EEDE3-0B18-E049-BE23-974E50C72979}"/>
              </a:ext>
            </a:extLst>
          </p:cNvPr>
          <p:cNvSpPr>
            <a:spLocks noGrp="1"/>
          </p:cNvSpPr>
          <p:nvPr>
            <p:ph type="pic" sz="quarter" idx="11"/>
          </p:nvPr>
        </p:nvSpPr>
        <p:spPr>
          <a:xfrm>
            <a:off x="7171534" y="0"/>
            <a:ext cx="5029200" cy="6389511"/>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sp>
        <p:nvSpPr>
          <p:cNvPr id="9" name="Rectangle 8">
            <a:extLst>
              <a:ext uri="{FF2B5EF4-FFF2-40B4-BE49-F238E27FC236}">
                <a16:creationId xmlns:a16="http://schemas.microsoft.com/office/drawing/2014/main" id="{7420F7CB-393D-BF45-B52D-542FDDEFCAF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2" name="Picture 11" descr="The University of Iowa">
            <a:extLst>
              <a:ext uri="{FF2B5EF4-FFF2-40B4-BE49-F238E27FC236}">
                <a16:creationId xmlns:a16="http://schemas.microsoft.com/office/drawing/2014/main" id="{9CE5618D-3613-E04D-A815-ED9A2C5AA3C5}"/>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1" name="Footer Placeholder 4">
            <a:extLst>
              <a:ext uri="{FF2B5EF4-FFF2-40B4-BE49-F238E27FC236}">
                <a16:creationId xmlns:a16="http://schemas.microsoft.com/office/drawing/2014/main" id="{C35C85E8-314E-3E45-BB26-1A95C606F050}"/>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2625500995"/>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12" userDrawn="1">
          <p15:clr>
            <a:srgbClr val="FBAE40"/>
          </p15:clr>
        </p15:guide>
        <p15:guide id="3" pos="600" userDrawn="1">
          <p15:clr>
            <a:srgbClr val="FBAE40"/>
          </p15:clr>
        </p15:guide>
        <p15:guide id="4" orient="horz" pos="1056" userDrawn="1">
          <p15:clr>
            <a:srgbClr val="FBAE40"/>
          </p15:clr>
        </p15:guide>
        <p15:guide id="6" orient="horz" pos="697" userDrawn="1">
          <p15:clr>
            <a:srgbClr val="FBAE40"/>
          </p15:clr>
        </p15:guide>
        <p15:guide id="7" orient="horz" pos="2400"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Bullet Slide - Photo Collage">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7524483D-CFE3-E34D-BB74-CEDD541765E2}"/>
              </a:ext>
            </a:extLst>
          </p:cNvPr>
          <p:cNvSpPr>
            <a:spLocks noGrp="1"/>
          </p:cNvSpPr>
          <p:nvPr>
            <p:ph type="title"/>
          </p:nvPr>
        </p:nvSpPr>
        <p:spPr>
          <a:xfrm>
            <a:off x="952499" y="365125"/>
            <a:ext cx="5254505" cy="1331865"/>
          </a:xfrm>
        </p:spPr>
        <p:txBody>
          <a:bodyPr/>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17" name="Straight Connector 16">
            <a:extLst>
              <a:ext uri="{FF2B5EF4-FFF2-40B4-BE49-F238E27FC236}">
                <a16:creationId xmlns:a16="http://schemas.microsoft.com/office/drawing/2014/main" id="{EB28F420-DDD1-5E4A-9513-EAE252D759FE}"/>
              </a:ext>
            </a:extLst>
          </p:cNvPr>
          <p:cNvCxnSpPr>
            <a:cxnSpLocks/>
          </p:cNvCxnSpPr>
          <p:nvPr userDrawn="1"/>
        </p:nvCxnSpPr>
        <p:spPr>
          <a:xfrm>
            <a:off x="952500" y="17340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65D1D7B4-E242-C142-8F5F-F3301CC02498}"/>
              </a:ext>
            </a:extLst>
          </p:cNvPr>
          <p:cNvSpPr>
            <a:spLocks noGrp="1"/>
          </p:cNvSpPr>
          <p:nvPr>
            <p:ph idx="1"/>
          </p:nvPr>
        </p:nvSpPr>
        <p:spPr>
          <a:xfrm>
            <a:off x="952499" y="1962386"/>
            <a:ext cx="5266450" cy="3981214"/>
          </a:xfrm>
        </p:spPr>
        <p:txBody>
          <a:bodyPr/>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Font typeface="Roboto" panose="02000000000000000000" pitchFamily="2" charset="0"/>
              <a:buChar char="–"/>
              <a:defRPr>
                <a:latin typeface="Roboto" panose="02000000000000000000" pitchFamily="2" charset="0"/>
                <a:ea typeface="Roboto" panose="02000000000000000000" pitchFamily="2" charset="0"/>
              </a:defRPr>
            </a:lvl2pPr>
            <a:lvl3pPr>
              <a:buClr>
                <a:schemeClr val="tx2"/>
              </a:buClr>
              <a:defRPr>
                <a:latin typeface="Roboto" panose="02000000000000000000" pitchFamily="2" charset="0"/>
                <a:ea typeface="Roboto" panose="02000000000000000000" pitchFamily="2" charset="0"/>
              </a:defRPr>
            </a:lvl3pPr>
            <a:lvl4pPr marL="16002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4pPr>
            <a:lvl5pPr marL="2057400" indent="-228600">
              <a:buClr>
                <a:schemeClr val="tx2"/>
              </a:buClr>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4">
            <a:extLst>
              <a:ext uri="{FF2B5EF4-FFF2-40B4-BE49-F238E27FC236}">
                <a16:creationId xmlns:a16="http://schemas.microsoft.com/office/drawing/2014/main" id="{04FCC643-718F-7645-8F8D-0BFC94D0506B}"/>
              </a:ext>
            </a:extLst>
          </p:cNvPr>
          <p:cNvSpPr>
            <a:spLocks noGrp="1"/>
          </p:cNvSpPr>
          <p:nvPr>
            <p:ph type="pic" sz="quarter" idx="14"/>
          </p:nvPr>
        </p:nvSpPr>
        <p:spPr>
          <a:xfrm>
            <a:off x="7159502"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9" name="Picture Placeholder 4">
            <a:extLst>
              <a:ext uri="{FF2B5EF4-FFF2-40B4-BE49-F238E27FC236}">
                <a16:creationId xmlns:a16="http://schemas.microsoft.com/office/drawing/2014/main" id="{41C31617-CC11-4C42-B6D0-164DF6AFBF41}"/>
              </a:ext>
            </a:extLst>
          </p:cNvPr>
          <p:cNvSpPr>
            <a:spLocks noGrp="1"/>
          </p:cNvSpPr>
          <p:nvPr>
            <p:ph type="pic" sz="quarter" idx="15"/>
          </p:nvPr>
        </p:nvSpPr>
        <p:spPr>
          <a:xfrm>
            <a:off x="9713630" y="0"/>
            <a:ext cx="2483404" cy="3191425"/>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Click icon to add picture</a:t>
            </a:r>
          </a:p>
        </p:txBody>
      </p:sp>
      <p:sp>
        <p:nvSpPr>
          <p:cNvPr id="6" name="Picture Placeholder 4">
            <a:extLst>
              <a:ext uri="{FF2B5EF4-FFF2-40B4-BE49-F238E27FC236}">
                <a16:creationId xmlns:a16="http://schemas.microsoft.com/office/drawing/2014/main" id="{3E5CE386-BEFE-FE49-A675-D93BEDF680BC}"/>
              </a:ext>
            </a:extLst>
          </p:cNvPr>
          <p:cNvSpPr>
            <a:spLocks noGrp="1"/>
          </p:cNvSpPr>
          <p:nvPr>
            <p:ph type="pic" sz="quarter" idx="11" hasCustomPrompt="1"/>
          </p:nvPr>
        </p:nvSpPr>
        <p:spPr>
          <a:xfrm>
            <a:off x="7159502" y="3260862"/>
            <a:ext cx="5032499" cy="3128649"/>
          </a:xfrm>
          <a:prstGeom prst="rect">
            <a:avLst/>
          </a:prstGeom>
        </p:spPr>
        <p:txBody>
          <a:bodyPr anchor="ctr" anchorCtr="0"/>
          <a:lstStyle>
            <a:lvl1pPr marL="0" indent="0" algn="ctr">
              <a:buNone/>
              <a:defRPr b="0" i="0">
                <a:solidFill>
                  <a:schemeClr val="accent3"/>
                </a:solidFill>
                <a:latin typeface="Arial" panose="020B0604020202020204" pitchFamily="34" charset="0"/>
                <a:cs typeface="Arial" panose="020B0604020202020204" pitchFamily="34" charset="0"/>
              </a:defRPr>
            </a:lvl1pPr>
          </a:lstStyle>
          <a:p>
            <a:r>
              <a:rPr lang="en-US" dirty="0"/>
              <a:t> Click icon to add picture </a:t>
            </a:r>
          </a:p>
        </p:txBody>
      </p:sp>
      <p:sp>
        <p:nvSpPr>
          <p:cNvPr id="11" name="Rectangle 10">
            <a:extLst>
              <a:ext uri="{FF2B5EF4-FFF2-40B4-BE49-F238E27FC236}">
                <a16:creationId xmlns:a16="http://schemas.microsoft.com/office/drawing/2014/main" id="{BC24DFA0-3257-B044-87EF-16154359E2FC}"/>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9" name="Picture 18" descr="The University of Iowa">
            <a:extLst>
              <a:ext uri="{FF2B5EF4-FFF2-40B4-BE49-F238E27FC236}">
                <a16:creationId xmlns:a16="http://schemas.microsoft.com/office/drawing/2014/main" id="{87382191-DF4D-7341-915C-9C1044535279}"/>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21405B1-B61E-0943-909C-EFA16B5EE48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1338072623"/>
      </p:ext>
    </p:extLst>
  </p:cSld>
  <p:clrMapOvr>
    <a:masterClrMapping/>
  </p:clrMapOvr>
  <p:extLst>
    <p:ext uri="{DCECCB84-F9BA-43D5-87BE-67443E8EF086}">
      <p15:sldGuideLst xmlns:p15="http://schemas.microsoft.com/office/powerpoint/2012/main">
        <p15:guide id="1" orient="horz" pos="3744" userDrawn="1">
          <p15:clr>
            <a:srgbClr val="FBAE40"/>
          </p15:clr>
        </p15:guide>
        <p15:guide id="2" pos="3926" userDrawn="1">
          <p15:clr>
            <a:srgbClr val="FBAE40"/>
          </p15:clr>
        </p15:guide>
        <p15:guide id="3" pos="600" userDrawn="1">
          <p15:clr>
            <a:srgbClr val="FBAE40"/>
          </p15:clr>
        </p15:guide>
        <p15:guide id="4" orient="horz" pos="2400"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AAEF4-B950-814D-A811-CD17BDDF049C}"/>
              </a:ext>
            </a:extLst>
          </p:cNvPr>
          <p:cNvSpPr>
            <a:spLocks noGrp="1"/>
          </p:cNvSpPr>
          <p:nvPr>
            <p:ph type="title"/>
          </p:nvPr>
        </p:nvSpPr>
        <p:spPr>
          <a:xfrm>
            <a:off x="949325" y="494273"/>
            <a:ext cx="10290175" cy="869089"/>
          </a:xfrm>
        </p:spPr>
        <p:txBody>
          <a:bodyPr lIns="0" tIns="0" rIns="0" bIns="0"/>
          <a:lstStyle/>
          <a:p>
            <a:r>
              <a:rPr lang="en-US" dirty="0"/>
              <a:t>Click to edit Master title style</a:t>
            </a:r>
          </a:p>
        </p:txBody>
      </p:sp>
      <p:cxnSp>
        <p:nvCxnSpPr>
          <p:cNvPr id="8" name="Straight Connector 7">
            <a:extLst>
              <a:ext uri="{FF2B5EF4-FFF2-40B4-BE49-F238E27FC236}">
                <a16:creationId xmlns:a16="http://schemas.microsoft.com/office/drawing/2014/main" id="{CBB5BDD8-8221-F040-8AE0-3F33C4E24CA0}"/>
              </a:ext>
            </a:extLst>
          </p:cNvPr>
          <p:cNvCxnSpPr>
            <a:cxnSpLocks/>
          </p:cNvCxnSpPr>
          <p:nvPr userDrawn="1"/>
        </p:nvCxnSpPr>
        <p:spPr>
          <a:xfrm>
            <a:off x="949325"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5" name="Chart Placeholder 4">
            <a:extLst>
              <a:ext uri="{FF2B5EF4-FFF2-40B4-BE49-F238E27FC236}">
                <a16:creationId xmlns:a16="http://schemas.microsoft.com/office/drawing/2014/main" id="{DF1F65E7-1CB7-3D42-91A9-88DA4E58EB0E}"/>
              </a:ext>
            </a:extLst>
          </p:cNvPr>
          <p:cNvSpPr>
            <a:spLocks noGrp="1"/>
          </p:cNvSpPr>
          <p:nvPr>
            <p:ph type="chart" sz="quarter" idx="10"/>
          </p:nvPr>
        </p:nvSpPr>
        <p:spPr>
          <a:xfrm>
            <a:off x="949325" y="1570038"/>
            <a:ext cx="10290175" cy="4114800"/>
          </a:xfrm>
        </p:spPr>
        <p:txBody>
          <a:bodyPr lIns="0" tIns="0" rIns="0" bIns="0"/>
          <a:lstStyle/>
          <a:p>
            <a:endParaRPr lang="en-US" dirty="0"/>
          </a:p>
        </p:txBody>
      </p:sp>
      <p:sp>
        <p:nvSpPr>
          <p:cNvPr id="12" name="Rectangle 11">
            <a:extLst>
              <a:ext uri="{FF2B5EF4-FFF2-40B4-BE49-F238E27FC236}">
                <a16:creationId xmlns:a16="http://schemas.microsoft.com/office/drawing/2014/main" id="{1F56D074-0631-F846-A2A3-4A39FEAEFDD7}"/>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F53BBB5F-6629-C742-91EE-40B5B8BC1084}"/>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B3AC09A7-82B4-6B47-A4FB-CA6800EAFBA4}"/>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a:t>View &gt;&gt; Header and Footer &gt;&gt; Add Unit Name</a:t>
            </a:r>
            <a:endParaRPr lang="en-US" b="0" dirty="0"/>
          </a:p>
        </p:txBody>
      </p:sp>
    </p:spTree>
    <p:extLst>
      <p:ext uri="{BB962C8B-B14F-4D97-AF65-F5344CB8AC3E}">
        <p14:creationId xmlns:p14="http://schemas.microsoft.com/office/powerpoint/2010/main" val="3142765285"/>
      </p:ext>
    </p:extLst>
  </p:cSld>
  <p:clrMapOvr>
    <a:masterClrMapping/>
  </p:clrMapOvr>
  <p:extLst>
    <p:ext uri="{DCECCB84-F9BA-43D5-87BE-67443E8EF086}">
      <p15:sldGuideLst xmlns:p15="http://schemas.microsoft.com/office/powerpoint/2012/main">
        <p15:guide id="2" pos="598" userDrawn="1">
          <p15:clr>
            <a:srgbClr val="FBAE40"/>
          </p15:clr>
        </p15:guide>
        <p15:guide id="3" pos="7080" userDrawn="1">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chemeClr val="accent1"/>
        </a:solidFill>
        <a:effectLst/>
      </p:bgPr>
    </p:bg>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AC533B8E-DBF3-664D-901D-8735DE775212}"/>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8383" y="3029213"/>
            <a:ext cx="2687038"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tx1"/>
          </a:solidFill>
          <a:ln>
            <a:noFill/>
          </a:ln>
        </p:spPr>
        <p:txBody>
          <a:bodyPr wrap="none" lIns="91440" tIns="45720" rIns="91440" bIns="45720">
            <a:spAutoFit/>
          </a:bodyPr>
          <a:lstStyle>
            <a:lvl1pPr marL="0" indent="0">
              <a:buNone/>
              <a:defRPr sz="1800">
                <a:solidFill>
                  <a:schemeClr val="bg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5" name="Group 14">
            <a:extLst>
              <a:ext uri="{FF2B5EF4-FFF2-40B4-BE49-F238E27FC236}">
                <a16:creationId xmlns:a16="http://schemas.microsoft.com/office/drawing/2014/main" id="{EB262A30-5EEC-5549-B428-7E5B11A5D7A7}"/>
              </a:ext>
            </a:extLst>
          </p:cNvPr>
          <p:cNvGrpSpPr/>
          <p:nvPr userDrawn="1"/>
        </p:nvGrpSpPr>
        <p:grpSpPr>
          <a:xfrm>
            <a:off x="1071271" y="5122118"/>
            <a:ext cx="142379" cy="150373"/>
            <a:chOff x="3057746" y="812006"/>
            <a:chExt cx="173610" cy="183357"/>
          </a:xfrm>
          <a:noFill/>
        </p:grpSpPr>
        <p:cxnSp>
          <p:nvCxnSpPr>
            <p:cNvPr id="16" name="Straight Connector 15">
              <a:extLst>
                <a:ext uri="{FF2B5EF4-FFF2-40B4-BE49-F238E27FC236}">
                  <a16:creationId xmlns:a16="http://schemas.microsoft.com/office/drawing/2014/main" id="{1699B573-1E8F-3547-9D64-50A2EC630F1F}"/>
                </a:ext>
              </a:extLst>
            </p:cNvPr>
            <p:cNvCxnSpPr/>
            <p:nvPr userDrawn="1"/>
          </p:nvCxnSpPr>
          <p:spPr>
            <a:xfrm>
              <a:off x="3057746" y="904875"/>
              <a:ext cx="173610" cy="0"/>
            </a:xfrm>
            <a:prstGeom prst="line">
              <a:avLst/>
            </a:prstGeom>
            <a:grpFill/>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Freeform: Shape 12">
              <a:extLst>
                <a:ext uri="{FF2B5EF4-FFF2-40B4-BE49-F238E27FC236}">
                  <a16:creationId xmlns:a16="http://schemas.microsoft.com/office/drawing/2014/main" id="{68F32139-4BAE-F54C-8358-EF5839C5813E}"/>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Picture 13">
            <a:extLst>
              <a:ext uri="{FF2B5EF4-FFF2-40B4-BE49-F238E27FC236}">
                <a16:creationId xmlns:a16="http://schemas.microsoft.com/office/drawing/2014/main" id="{4B1807D8-E6B4-C743-A4EC-22D5E0479848}"/>
              </a:ext>
            </a:extLst>
          </p:cNvPr>
          <p:cNvPicPr>
            <a:picLocks noChangeAspect="1"/>
          </p:cNvPicPr>
          <p:nvPr userDrawn="1"/>
        </p:nvPicPr>
        <p:blipFill>
          <a:blip r:embed="rId2"/>
          <a:srcRect/>
          <a:stretch/>
        </p:blipFill>
        <p:spPr>
          <a:xfrm>
            <a:off x="8628383" y="0"/>
            <a:ext cx="2687038" cy="1279542"/>
          </a:xfrm>
          <a:prstGeom prst="rect">
            <a:avLst/>
          </a:prstGeom>
        </p:spPr>
      </p:pic>
      <p:sp>
        <p:nvSpPr>
          <p:cNvPr id="20" name="Footer Placeholder 4">
            <a:extLst>
              <a:ext uri="{FF2B5EF4-FFF2-40B4-BE49-F238E27FC236}">
                <a16:creationId xmlns:a16="http://schemas.microsoft.com/office/drawing/2014/main" id="{4D36833F-B2C7-1C49-9947-A60C1ACB0296}"/>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tx1"/>
                </a:solidFill>
              </a:defRPr>
            </a:lvl1pPr>
          </a:lstStyle>
          <a:p>
            <a:r>
              <a:rPr lang="en-US" dirty="0"/>
              <a:t>Insert-&gt;Header and Footer-&gt;Type Customizable Name</a:t>
            </a:r>
          </a:p>
        </p:txBody>
      </p:sp>
    </p:spTree>
    <p:extLst>
      <p:ext uri="{BB962C8B-B14F-4D97-AF65-F5344CB8AC3E}">
        <p14:creationId xmlns:p14="http://schemas.microsoft.com/office/powerpoint/2010/main" val="288363836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with Image–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431224"/>
          </a:xfrm>
        </p:spPr>
        <p:txBody>
          <a:bodyPr anchor="ctr" anchorCtr="0">
            <a:normAutofit/>
          </a:bodyPr>
          <a:lstStyle>
            <a:lvl1pPr algn="l">
              <a:defRPr sz="5500" b="1">
                <a:solidFill>
                  <a:schemeClr val="bg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12" name="Subtitle 2">
            <a:extLst>
              <a:ext uri="{FF2B5EF4-FFF2-40B4-BE49-F238E27FC236}">
                <a16:creationId xmlns:a16="http://schemas.microsoft.com/office/drawing/2014/main" id="{114C79AA-0B96-2A43-86A1-A71A1D4C8E7A}"/>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4" name="Text Placeholder 15">
            <a:extLst>
              <a:ext uri="{FF2B5EF4-FFF2-40B4-BE49-F238E27FC236}">
                <a16:creationId xmlns:a16="http://schemas.microsoft.com/office/drawing/2014/main" id="{A7101AB8-54F7-4A4E-9611-F4F2ECFBD1D2}"/>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9" name="Footer Placeholder 4">
            <a:extLst>
              <a:ext uri="{FF2B5EF4-FFF2-40B4-BE49-F238E27FC236}">
                <a16:creationId xmlns:a16="http://schemas.microsoft.com/office/drawing/2014/main" id="{3BDD4F96-5BFE-3049-B4E0-9CDD4F5C3615}"/>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bg1"/>
                </a:solidFill>
                <a:latin typeface="Roboto" panose="02000000000000000000" pitchFamily="2" charset="0"/>
                <a:ea typeface="Roboto" panose="02000000000000000000" pitchFamily="2" charset="0"/>
              </a:defRPr>
            </a:lvl1pPr>
          </a:lstStyle>
          <a:p>
            <a:r>
              <a:rPr lang="en-US"/>
              <a:t>Insert-&gt;Header and Footer-&gt;Type Customizable Name</a:t>
            </a:r>
            <a:endParaRPr lang="en-US" dirty="0">
              <a:solidFill>
                <a:schemeClr val="bg1"/>
              </a:solidFill>
            </a:endParaRPr>
          </a:p>
        </p:txBody>
      </p:sp>
      <p:pic>
        <p:nvPicPr>
          <p:cNvPr id="13" name="Picture 12">
            <a:extLst>
              <a:ext uri="{FF2B5EF4-FFF2-40B4-BE49-F238E27FC236}">
                <a16:creationId xmlns:a16="http://schemas.microsoft.com/office/drawing/2014/main" id="{F49CB936-90E7-D144-B9DC-7CF3F98E2FF4}"/>
              </a:ext>
            </a:extLst>
          </p:cNvPr>
          <p:cNvPicPr>
            <a:picLocks noChangeAspect="1"/>
          </p:cNvPicPr>
          <p:nvPr userDrawn="1"/>
        </p:nvPicPr>
        <p:blipFill>
          <a:blip r:embed="rId2"/>
          <a:srcRect/>
          <a:stretch/>
        </p:blipFill>
        <p:spPr>
          <a:xfrm>
            <a:off x="947738" y="1599"/>
            <a:ext cx="2687038" cy="1276343"/>
          </a:xfrm>
          <a:prstGeom prst="rect">
            <a:avLst/>
          </a:prstGeom>
        </p:spPr>
      </p:pic>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bg1"/>
                </a:solidFill>
                <a:latin typeface="Arial" panose="020B0604020202020204" pitchFamily="34" charset="0"/>
              </a:defRPr>
            </a:lvl1pPr>
          </a:lstStyle>
          <a:p>
            <a:r>
              <a:rPr lang="en-US" dirty="0"/>
              <a:t>Click icon to add picture</a:t>
            </a:r>
          </a:p>
        </p:txBody>
      </p:sp>
    </p:spTree>
    <p:extLst>
      <p:ext uri="{BB962C8B-B14F-4D97-AF65-F5344CB8AC3E}">
        <p14:creationId xmlns:p14="http://schemas.microsoft.com/office/powerpoint/2010/main" val="1509413788"/>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losing Slide-Solid Black">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A47420D0-6FF1-9C4A-B953-EA4EEABBA308}"/>
              </a:ext>
            </a:extLst>
          </p:cNvPr>
          <p:cNvSpPr>
            <a:spLocks noGrp="1"/>
          </p:cNvSpPr>
          <p:nvPr>
            <p:ph type="ctrTitle" hasCustomPrompt="1"/>
          </p:nvPr>
        </p:nvSpPr>
        <p:spPr>
          <a:xfrm>
            <a:off x="989081" y="3367173"/>
            <a:ext cx="7163317" cy="1160369"/>
          </a:xfrm>
        </p:spPr>
        <p:txBody>
          <a:bodyPr lIns="0" tIns="0" rIns="0" bIns="0" anchor="t" anchorCtr="0">
            <a:no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dirty="0"/>
              <a:t>Thank you</a:t>
            </a:r>
          </a:p>
        </p:txBody>
      </p:sp>
      <p:cxnSp>
        <p:nvCxnSpPr>
          <p:cNvPr id="21" name="Straight Connector 20">
            <a:extLst>
              <a:ext uri="{FF2B5EF4-FFF2-40B4-BE49-F238E27FC236}">
                <a16:creationId xmlns:a16="http://schemas.microsoft.com/office/drawing/2014/main" id="{4F7216A4-2452-1B4B-AE0D-122E7F5A5965}"/>
              </a:ext>
            </a:extLst>
          </p:cNvPr>
          <p:cNvCxnSpPr>
            <a:cxnSpLocks/>
          </p:cNvCxnSpPr>
          <p:nvPr userDrawn="1"/>
        </p:nvCxnSpPr>
        <p:spPr>
          <a:xfrm>
            <a:off x="974126" y="3029213"/>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Text Placeholder 13">
            <a:extLst>
              <a:ext uri="{FF2B5EF4-FFF2-40B4-BE49-F238E27FC236}">
                <a16:creationId xmlns:a16="http://schemas.microsoft.com/office/drawing/2014/main" id="{73873935-43A0-4C23-AC45-B3EF69B188E1}"/>
              </a:ext>
            </a:extLst>
          </p:cNvPr>
          <p:cNvSpPr>
            <a:spLocks noGrp="1"/>
          </p:cNvSpPr>
          <p:nvPr>
            <p:ph type="body" sz="quarter" idx="12" hasCustomPrompt="1"/>
          </p:nvPr>
        </p:nvSpPr>
        <p:spPr>
          <a:xfrm>
            <a:off x="8625016" y="3029213"/>
            <a:ext cx="2693773" cy="1498329"/>
          </a:xfrm>
        </p:spPr>
        <p:txBody>
          <a:bodyPr vert="horz"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a:solidFill>
                  <a:schemeClr val="bg1"/>
                </a:solidFill>
              </a:defRPr>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dirty="0"/>
              <a:t>Presenter Name</a:t>
            </a:r>
          </a:p>
          <a:p>
            <a:pPr lvl="0"/>
            <a:r>
              <a:rPr lang="en-US" dirty="0"/>
              <a:t>Contact Person Title </a:t>
            </a:r>
          </a:p>
          <a:p>
            <a:pPr lvl="0"/>
            <a:r>
              <a:rPr lang="en-US" dirty="0"/>
              <a:t>Contact Person Unit</a:t>
            </a:r>
          </a:p>
          <a:p>
            <a:pPr lvl="0"/>
            <a:endParaRPr lang="en-US" dirty="0"/>
          </a:p>
          <a:p>
            <a:pPr lvl="0"/>
            <a:r>
              <a:rPr lang="en-US" dirty="0"/>
              <a:t>Phone: </a:t>
            </a:r>
          </a:p>
          <a:p>
            <a:pPr lvl="0"/>
            <a:r>
              <a:rPr lang="en-US" dirty="0"/>
              <a:t>Fax: </a:t>
            </a:r>
          </a:p>
          <a:p>
            <a:pPr lvl="0"/>
            <a:r>
              <a:rPr lang="en-US" dirty="0"/>
              <a:t>Email:</a:t>
            </a:r>
          </a:p>
        </p:txBody>
      </p:sp>
      <p:sp>
        <p:nvSpPr>
          <p:cNvPr id="4" name="Rectangle 3">
            <a:extLst>
              <a:ext uri="{FF2B5EF4-FFF2-40B4-BE49-F238E27FC236}">
                <a16:creationId xmlns:a16="http://schemas.microsoft.com/office/drawing/2014/main" id="{1C6ACD65-4DC5-40D8-89A9-EBA0997790E8}"/>
              </a:ext>
            </a:extLst>
          </p:cNvPr>
          <p:cNvSpPr/>
          <p:nvPr userDrawn="1"/>
        </p:nvSpPr>
        <p:spPr>
          <a:xfrm>
            <a:off x="949325" y="5019085"/>
            <a:ext cx="318908" cy="369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a:extLst>
              <a:ext uri="{FF2B5EF4-FFF2-40B4-BE49-F238E27FC236}">
                <a16:creationId xmlns:a16="http://schemas.microsoft.com/office/drawing/2014/main" id="{33438018-43AE-4329-BACA-C859C7CFF4A2}"/>
              </a:ext>
            </a:extLst>
          </p:cNvPr>
          <p:cNvSpPr>
            <a:spLocks noGrp="1"/>
          </p:cNvSpPr>
          <p:nvPr>
            <p:ph type="body" sz="quarter" idx="10" hasCustomPrompt="1"/>
          </p:nvPr>
        </p:nvSpPr>
        <p:spPr>
          <a:xfrm>
            <a:off x="1268233" y="5019085"/>
            <a:ext cx="2231701" cy="369332"/>
          </a:xfrm>
          <a:solidFill>
            <a:schemeClr val="accent1"/>
          </a:solidFill>
          <a:ln>
            <a:noFill/>
          </a:ln>
        </p:spPr>
        <p:txBody>
          <a:bodyPr wrap="none" lIns="91440" tIns="45720" rIns="91440" bIns="45720">
            <a:spAutoFit/>
          </a:bodyPr>
          <a:lstStyle>
            <a:lvl1pPr marL="0" indent="0">
              <a:buNone/>
              <a:defRPr sz="1800">
                <a:solidFill>
                  <a:schemeClr val="tx1"/>
                </a:solidFill>
                <a:latin typeface="Roboto Black" panose="02000000000000000000" pitchFamily="2" charset="0"/>
                <a:ea typeface="Roboto Black" panose="02000000000000000000" pitchFamily="2" charset="0"/>
              </a:defRPr>
            </a:lvl1pPr>
          </a:lstStyle>
          <a:p>
            <a:pPr lvl="0"/>
            <a:r>
              <a:rPr lang="en-US" dirty="0"/>
              <a:t>Insert Web Address</a:t>
            </a:r>
          </a:p>
        </p:txBody>
      </p:sp>
      <p:grpSp>
        <p:nvGrpSpPr>
          <p:cNvPr id="11" name="Group 10">
            <a:extLst>
              <a:ext uri="{FF2B5EF4-FFF2-40B4-BE49-F238E27FC236}">
                <a16:creationId xmlns:a16="http://schemas.microsoft.com/office/drawing/2014/main" id="{5625728D-FF50-4FF2-AC2E-B13A3D44D5B9}"/>
              </a:ext>
            </a:extLst>
          </p:cNvPr>
          <p:cNvGrpSpPr/>
          <p:nvPr/>
        </p:nvGrpSpPr>
        <p:grpSpPr>
          <a:xfrm>
            <a:off x="1071271" y="5122118"/>
            <a:ext cx="142379" cy="150373"/>
            <a:chOff x="3057746" y="812006"/>
            <a:chExt cx="173610" cy="183357"/>
          </a:xfrm>
          <a:noFill/>
        </p:grpSpPr>
        <p:cxnSp>
          <p:nvCxnSpPr>
            <p:cNvPr id="12" name="Straight Connector 11">
              <a:extLst>
                <a:ext uri="{FF2B5EF4-FFF2-40B4-BE49-F238E27FC236}">
                  <a16:creationId xmlns:a16="http://schemas.microsoft.com/office/drawing/2014/main" id="{58A6E0DE-15E0-485B-8083-6D1BB965B9B6}"/>
                </a:ext>
              </a:extLst>
            </p:cNvPr>
            <p:cNvCxnSpPr/>
            <p:nvPr userDrawn="1"/>
          </p:nvCxnSpPr>
          <p:spPr>
            <a:xfrm>
              <a:off x="3057746" y="904875"/>
              <a:ext cx="173610" cy="0"/>
            </a:xfrm>
            <a:prstGeom prst="line">
              <a:avLst/>
            </a:prstGeom>
            <a:grpFill/>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Freeform: Shape 12">
              <a:extLst>
                <a:ext uri="{FF2B5EF4-FFF2-40B4-BE49-F238E27FC236}">
                  <a16:creationId xmlns:a16="http://schemas.microsoft.com/office/drawing/2014/main" id="{184EFEE4-DF1C-4FDF-ABC6-804BF8FA2941}"/>
                </a:ext>
              </a:extLst>
            </p:cNvPr>
            <p:cNvSpPr/>
            <p:nvPr userDrawn="1"/>
          </p:nvSpPr>
          <p:spPr>
            <a:xfrm>
              <a:off x="3143250" y="812006"/>
              <a:ext cx="85725" cy="183357"/>
            </a:xfrm>
            <a:custGeom>
              <a:avLst/>
              <a:gdLst>
                <a:gd name="connsiteX0" fmla="*/ 4763 w 85725"/>
                <a:gd name="connsiteY0" fmla="*/ 0 h 183357"/>
                <a:gd name="connsiteX1" fmla="*/ 85725 w 85725"/>
                <a:gd name="connsiteY1" fmla="*/ 92869 h 183357"/>
                <a:gd name="connsiteX2" fmla="*/ 0 w 85725"/>
                <a:gd name="connsiteY2" fmla="*/ 183357 h 183357"/>
              </a:gdLst>
              <a:ahLst/>
              <a:cxnLst>
                <a:cxn ang="0">
                  <a:pos x="connsiteX0" y="connsiteY0"/>
                </a:cxn>
                <a:cxn ang="0">
                  <a:pos x="connsiteX1" y="connsiteY1"/>
                </a:cxn>
                <a:cxn ang="0">
                  <a:pos x="connsiteX2" y="connsiteY2"/>
                </a:cxn>
              </a:cxnLst>
              <a:rect l="l" t="t" r="r" b="b"/>
              <a:pathLst>
                <a:path w="85725" h="183357">
                  <a:moveTo>
                    <a:pt x="4763" y="0"/>
                  </a:moveTo>
                  <a:lnTo>
                    <a:pt x="85725" y="92869"/>
                  </a:lnTo>
                  <a:lnTo>
                    <a:pt x="0" y="183357"/>
                  </a:lnTo>
                </a:path>
              </a:pathLst>
            </a:custGeom>
            <a:gr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Picture 14" descr="The University of Iowa">
            <a:extLst>
              <a:ext uri="{FF2B5EF4-FFF2-40B4-BE49-F238E27FC236}">
                <a16:creationId xmlns:a16="http://schemas.microsoft.com/office/drawing/2014/main" id="{6179B039-C5FC-F04C-AB21-BEF980B032D5}"/>
              </a:ext>
            </a:extLst>
          </p:cNvPr>
          <p:cNvPicPr>
            <a:picLocks noChangeAspect="1"/>
          </p:cNvPicPr>
          <p:nvPr userDrawn="1"/>
        </p:nvPicPr>
        <p:blipFill>
          <a:blip r:embed="rId2"/>
          <a:stretch>
            <a:fillRect/>
          </a:stretch>
        </p:blipFill>
        <p:spPr>
          <a:xfrm>
            <a:off x="8625016" y="0"/>
            <a:ext cx="2693773" cy="1279542"/>
          </a:xfrm>
          <a:prstGeom prst="rect">
            <a:avLst/>
          </a:prstGeom>
        </p:spPr>
      </p:pic>
      <p:sp>
        <p:nvSpPr>
          <p:cNvPr id="17" name="Footer Placeholder 4">
            <a:extLst>
              <a:ext uri="{FF2B5EF4-FFF2-40B4-BE49-F238E27FC236}">
                <a16:creationId xmlns:a16="http://schemas.microsoft.com/office/drawing/2014/main" id="{70E4C36A-C453-EE4B-A1E5-D1232C361273}"/>
              </a:ext>
            </a:extLst>
          </p:cNvPr>
          <p:cNvSpPr>
            <a:spLocks noGrp="1"/>
          </p:cNvSpPr>
          <p:nvPr>
            <p:ph type="ftr" sz="quarter" idx="3"/>
          </p:nvPr>
        </p:nvSpPr>
        <p:spPr>
          <a:xfrm>
            <a:off x="956096" y="2463764"/>
            <a:ext cx="7157006" cy="365125"/>
          </a:xfrm>
          <a:prstGeom prst="rect">
            <a:avLst/>
          </a:prstGeom>
          <a:noFill/>
        </p:spPr>
        <p:txBody>
          <a:bodyPr vert="horz" lIns="0" tIns="0" rIns="0" bIns="0" rtlCol="0" anchor="ctr"/>
          <a:lstStyle>
            <a:lvl1pPr algn="l">
              <a:defRPr sz="1800" b="0">
                <a:solidFill>
                  <a:schemeClr val="bg1"/>
                </a:solidFill>
              </a:defRPr>
            </a:lvl1pPr>
          </a:lstStyle>
          <a:p>
            <a:r>
              <a:rPr lang="en-US"/>
              <a:t>Insert-&gt;Header and Footer-&gt;Type Customizable Name</a:t>
            </a:r>
            <a:endParaRPr lang="en-US" dirty="0"/>
          </a:p>
        </p:txBody>
      </p:sp>
    </p:spTree>
    <p:extLst>
      <p:ext uri="{BB962C8B-B14F-4D97-AF65-F5344CB8AC3E}">
        <p14:creationId xmlns:p14="http://schemas.microsoft.com/office/powerpoint/2010/main" val="378864459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598" userDrawn="1">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OWA Logo with Text">
    <p:bg>
      <p:bgPr>
        <a:solidFill>
          <a:schemeClr val="tx1"/>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CB993FB4-4336-2048-A6A4-FA306EBBE714}"/>
              </a:ext>
            </a:extLst>
          </p:cNvPr>
          <p:cNvSpPr>
            <a:spLocks noGrp="1"/>
          </p:cNvSpPr>
          <p:nvPr>
            <p:ph type="title" hasCustomPrompt="1"/>
          </p:nvPr>
        </p:nvSpPr>
        <p:spPr>
          <a:xfrm>
            <a:off x="838200" y="4485842"/>
            <a:ext cx="10515600" cy="896116"/>
          </a:xfrm>
        </p:spPr>
        <p:txBody>
          <a:bodyPr/>
          <a:lstStyle>
            <a:lvl1pPr algn="ctr">
              <a:defRPr>
                <a:solidFill>
                  <a:schemeClr val="bg1"/>
                </a:solidFill>
              </a:defRPr>
            </a:lvl1pPr>
          </a:lstStyle>
          <a:p>
            <a:r>
              <a:rPr lang="en-US" dirty="0"/>
              <a:t>Closing Slide Header</a:t>
            </a:r>
          </a:p>
        </p:txBody>
      </p:sp>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675842"/>
            <a:ext cx="7620000" cy="3810000"/>
          </a:xfrm>
          <a:prstGeom prst="rect">
            <a:avLst/>
          </a:prstGeom>
        </p:spPr>
      </p:pic>
    </p:spTree>
    <p:extLst>
      <p:ext uri="{BB962C8B-B14F-4D97-AF65-F5344CB8AC3E}">
        <p14:creationId xmlns:p14="http://schemas.microsoft.com/office/powerpoint/2010/main" val="27307532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OWA Logo only">
    <p:bg>
      <p:bgPr>
        <a:solidFill>
          <a:schemeClr val="tx1"/>
        </a:solidFill>
        <a:effectLst/>
      </p:bgPr>
    </p:bg>
    <p:spTree>
      <p:nvGrpSpPr>
        <p:cNvPr id="1" name=""/>
        <p:cNvGrpSpPr/>
        <p:nvPr/>
      </p:nvGrpSpPr>
      <p:grpSpPr>
        <a:xfrm>
          <a:off x="0" y="0"/>
          <a:ext cx="0" cy="0"/>
          <a:chOff x="0" y="0"/>
          <a:chExt cx="0" cy="0"/>
        </a:xfrm>
      </p:grpSpPr>
      <p:pic>
        <p:nvPicPr>
          <p:cNvPr id="4" name="Picture 3" descr="The University of Iowa">
            <a:extLst>
              <a:ext uri="{FF2B5EF4-FFF2-40B4-BE49-F238E27FC236}">
                <a16:creationId xmlns:a16="http://schemas.microsoft.com/office/drawing/2014/main" id="{D94B893B-3A5E-A84C-9A26-CCC1CC0A2366}"/>
              </a:ext>
            </a:extLst>
          </p:cNvPr>
          <p:cNvPicPr>
            <a:picLocks noChangeAspect="1"/>
          </p:cNvPicPr>
          <p:nvPr userDrawn="1"/>
        </p:nvPicPr>
        <p:blipFill>
          <a:blip r:embed="rId2"/>
          <a:stretch>
            <a:fillRect/>
          </a:stretch>
        </p:blipFill>
        <p:spPr>
          <a:xfrm>
            <a:off x="2286000" y="1524000"/>
            <a:ext cx="7620000" cy="3810000"/>
          </a:xfrm>
          <a:prstGeom prst="rect">
            <a:avLst/>
          </a:prstGeom>
        </p:spPr>
      </p:pic>
    </p:spTree>
    <p:extLst>
      <p:ext uri="{BB962C8B-B14F-4D97-AF65-F5344CB8AC3E}">
        <p14:creationId xmlns:p14="http://schemas.microsoft.com/office/powerpoint/2010/main" val="19745306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EA599B4-6AB2-4190-82B5-7667EE1E922A}"/>
              </a:ext>
            </a:extLst>
          </p:cNvPr>
          <p:cNvSpPr>
            <a:spLocks noGrp="1"/>
          </p:cNvSpPr>
          <p:nvPr>
            <p:ph type="dt" sz="half" idx="10"/>
          </p:nvPr>
        </p:nvSpPr>
        <p:spPr/>
        <p:txBody>
          <a:bodyPr/>
          <a:lstStyle/>
          <a:p>
            <a:fld id="{40DA1498-92C7-4E4B-8045-C9195F453964}" type="datetimeFigureOut">
              <a:rPr lang="en-US" smtClean="0"/>
              <a:t>3/25/2024</a:t>
            </a:fld>
            <a:endParaRPr lang="en-US" dirty="0"/>
          </a:p>
        </p:txBody>
      </p:sp>
      <p:sp>
        <p:nvSpPr>
          <p:cNvPr id="3" name="Footer Placeholder 2">
            <a:extLst>
              <a:ext uri="{FF2B5EF4-FFF2-40B4-BE49-F238E27FC236}">
                <a16:creationId xmlns:a16="http://schemas.microsoft.com/office/drawing/2014/main" id="{1B8FBFB3-AD86-4E39-B8AE-B4EC14528156}"/>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9A4AF55-C114-4B60-9A20-56B00A11B3BF}"/>
              </a:ext>
            </a:extLst>
          </p:cNvPr>
          <p:cNvSpPr>
            <a:spLocks noGrp="1"/>
          </p:cNvSpPr>
          <p:nvPr>
            <p:ph type="sldNum" sz="quarter" idx="12"/>
          </p:nvPr>
        </p:nvSpPr>
        <p:spPr/>
        <p:txBody>
          <a:bodyPr/>
          <a:lstStyle/>
          <a:p>
            <a:fld id="{06FEDF93-2BFD-41CA-ABC7-B039102F3792}" type="slidenum">
              <a:rPr lang="en-US" smtClean="0"/>
              <a:t>‹#›</a:t>
            </a:fld>
            <a:endParaRPr lang="en-US" dirty="0"/>
          </a:p>
        </p:txBody>
      </p:sp>
    </p:spTree>
    <p:extLst>
      <p:ext uri="{BB962C8B-B14F-4D97-AF65-F5344CB8AC3E}">
        <p14:creationId xmlns:p14="http://schemas.microsoft.com/office/powerpoint/2010/main" val="20646823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with Image–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60097" y="2184901"/>
            <a:ext cx="6155725" cy="2561760"/>
          </a:xfrm>
        </p:spPr>
        <p:txBody>
          <a:bodyPr anchor="ctr" anchorCtr="0">
            <a:normAutofit/>
          </a:bodyPr>
          <a:lstStyle>
            <a:lvl1pPr algn="l">
              <a:defRPr sz="5500" b="1">
                <a:solidFill>
                  <a:schemeClr val="tx1"/>
                </a:solidFill>
                <a:latin typeface="Arial" panose="020B0604020202020204" pitchFamily="34" charset="0"/>
                <a:cs typeface="Arial" panose="020B0604020202020204" pitchFamily="34" charset="0"/>
              </a:defRPr>
            </a:lvl1pPr>
          </a:lstStyle>
          <a:p>
            <a:r>
              <a:rPr lang="en-US" dirty="0"/>
              <a:t>Example of the Presentation </a:t>
            </a:r>
            <a:br>
              <a:rPr lang="en-US" dirty="0"/>
            </a:br>
            <a:r>
              <a:rPr lang="en-US" dirty="0"/>
              <a:t>Title Slide</a:t>
            </a:r>
          </a:p>
        </p:txBody>
      </p:sp>
      <p:sp>
        <p:nvSpPr>
          <p:cNvPr id="3" name="Subtitle 2">
            <a:extLst>
              <a:ext uri="{FF2B5EF4-FFF2-40B4-BE49-F238E27FC236}">
                <a16:creationId xmlns:a16="http://schemas.microsoft.com/office/drawing/2014/main" id="{95B3A797-13D4-A243-B1AE-4498B36D475C}"/>
              </a:ext>
            </a:extLst>
          </p:cNvPr>
          <p:cNvSpPr>
            <a:spLocks noGrp="1"/>
          </p:cNvSpPr>
          <p:nvPr>
            <p:ph type="subTitle" idx="1" hasCustomPrompt="1"/>
          </p:nvPr>
        </p:nvSpPr>
        <p:spPr>
          <a:xfrm>
            <a:off x="960098" y="4676833"/>
            <a:ext cx="6155726" cy="494797"/>
          </a:xfrm>
        </p:spPr>
        <p:txBody>
          <a:bodyPr/>
          <a:lstStyle>
            <a:lvl1pPr marL="0" indent="0" algn="l">
              <a:buNone/>
              <a:defRPr sz="24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sp>
        <p:nvSpPr>
          <p:cNvPr id="17" name="Text Placeholder 15">
            <a:extLst>
              <a:ext uri="{FF2B5EF4-FFF2-40B4-BE49-F238E27FC236}">
                <a16:creationId xmlns:a16="http://schemas.microsoft.com/office/drawing/2014/main" id="{884DA5E7-4B71-0543-8E46-EC2A81EAE3C1}"/>
              </a:ext>
            </a:extLst>
          </p:cNvPr>
          <p:cNvSpPr>
            <a:spLocks noGrp="1"/>
          </p:cNvSpPr>
          <p:nvPr>
            <p:ph type="body" sz="quarter" idx="10" hasCustomPrompt="1"/>
          </p:nvPr>
        </p:nvSpPr>
        <p:spPr>
          <a:xfrm>
            <a:off x="960096" y="5139429"/>
            <a:ext cx="6155726" cy="495309"/>
          </a:xfrm>
        </p:spPr>
        <p:txBody>
          <a:bodyPr>
            <a:normAutofit/>
          </a:bodyPr>
          <a:lstStyle>
            <a:lvl1pPr marL="0" indent="0">
              <a:buNone/>
              <a:defRPr sz="240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Month XX, 2020</a:t>
            </a:r>
          </a:p>
        </p:txBody>
      </p:sp>
      <p:sp>
        <p:nvSpPr>
          <p:cNvPr id="8" name="Footer Placeholder 4">
            <a:extLst>
              <a:ext uri="{FF2B5EF4-FFF2-40B4-BE49-F238E27FC236}">
                <a16:creationId xmlns:a16="http://schemas.microsoft.com/office/drawing/2014/main" id="{6EBCADCB-4DBB-9C43-A696-780C05775738}"/>
              </a:ext>
            </a:extLst>
          </p:cNvPr>
          <p:cNvSpPr>
            <a:spLocks noGrp="1"/>
          </p:cNvSpPr>
          <p:nvPr>
            <p:ph type="ftr" sz="quarter" idx="3"/>
          </p:nvPr>
        </p:nvSpPr>
        <p:spPr>
          <a:xfrm>
            <a:off x="3929599" y="152400"/>
            <a:ext cx="3385601" cy="919069"/>
          </a:xfrm>
          <a:prstGeom prst="rect">
            <a:avLst/>
          </a:prstGeom>
          <a:noFill/>
        </p:spPr>
        <p:txBody>
          <a:bodyPr vert="horz" lIns="0" tIns="0" rIns="0" bIns="0" rtlCol="0" anchor="b" anchorCtr="0"/>
          <a:lstStyle>
            <a:lvl1pPr algn="l">
              <a:defRPr sz="2000" b="0">
                <a:solidFill>
                  <a:schemeClr val="tx1"/>
                </a:solidFill>
                <a:latin typeface="Roboto" panose="02000000000000000000" pitchFamily="2" charset="0"/>
                <a:ea typeface="Roboto" panose="02000000000000000000" pitchFamily="2" charset="0"/>
              </a:defRPr>
            </a:lvl1pPr>
          </a:lstStyle>
          <a:p>
            <a:r>
              <a:rPr lang="en-US" dirty="0"/>
              <a:t>Insert-&gt;Header and Footer-&gt;Type Customizable Name</a:t>
            </a:r>
          </a:p>
        </p:txBody>
      </p:sp>
      <p:sp>
        <p:nvSpPr>
          <p:cNvPr id="18" name="Picture Placeholder 4">
            <a:extLst>
              <a:ext uri="{FF2B5EF4-FFF2-40B4-BE49-F238E27FC236}">
                <a16:creationId xmlns:a16="http://schemas.microsoft.com/office/drawing/2014/main" id="{2C35F063-23A9-F244-9022-8BBB7E277ACC}"/>
              </a:ext>
            </a:extLst>
          </p:cNvPr>
          <p:cNvSpPr>
            <a:spLocks noGrp="1"/>
          </p:cNvSpPr>
          <p:nvPr>
            <p:ph type="pic" sz="quarter" idx="11"/>
          </p:nvPr>
        </p:nvSpPr>
        <p:spPr>
          <a:xfrm>
            <a:off x="7624118" y="0"/>
            <a:ext cx="4567882" cy="6858000"/>
          </a:xfrm>
          <a:prstGeom prst="rect">
            <a:avLst/>
          </a:prstGeom>
        </p:spPr>
        <p:txBody>
          <a:bodyPr anchor="ctr" anchorCtr="0"/>
          <a:lstStyle>
            <a:lvl1pPr marL="0" indent="0" algn="ctr">
              <a:buNone/>
              <a:defRPr b="0" i="0">
                <a:solidFill>
                  <a:schemeClr val="accent3"/>
                </a:solidFill>
                <a:latin typeface="Arial" panose="020B0604020202020204" pitchFamily="34" charset="0"/>
              </a:defRPr>
            </a:lvl1pPr>
          </a:lstStyle>
          <a:p>
            <a:r>
              <a:rPr lang="en-US" dirty="0"/>
              <a:t>Click icon to add picture</a:t>
            </a:r>
          </a:p>
        </p:txBody>
      </p:sp>
      <p:pic>
        <p:nvPicPr>
          <p:cNvPr id="13" name="Picture 12">
            <a:extLst>
              <a:ext uri="{FF2B5EF4-FFF2-40B4-BE49-F238E27FC236}">
                <a16:creationId xmlns:a16="http://schemas.microsoft.com/office/drawing/2014/main" id="{D73F5E00-2329-6246-A2BB-7BCD46F83907}"/>
              </a:ext>
            </a:extLst>
          </p:cNvPr>
          <p:cNvPicPr>
            <a:picLocks noChangeAspect="1"/>
          </p:cNvPicPr>
          <p:nvPr userDrawn="1"/>
        </p:nvPicPr>
        <p:blipFill>
          <a:blip r:embed="rId2"/>
          <a:srcRect/>
          <a:stretch/>
        </p:blipFill>
        <p:spPr>
          <a:xfrm>
            <a:off x="947738" y="0"/>
            <a:ext cx="2687038" cy="1279542"/>
          </a:xfrm>
          <a:prstGeom prst="rect">
            <a:avLst/>
          </a:prstGeom>
        </p:spPr>
      </p:pic>
    </p:spTree>
    <p:extLst>
      <p:ext uri="{BB962C8B-B14F-4D97-AF65-F5344CB8AC3E}">
        <p14:creationId xmlns:p14="http://schemas.microsoft.com/office/powerpoint/2010/main" val="2339209882"/>
      </p:ext>
    </p:extLst>
  </p:cSld>
  <p:clrMapOvr>
    <a:masterClrMapping/>
  </p:clrMapOvr>
  <p:extLst>
    <p:ext uri="{DCECCB84-F9BA-43D5-87BE-67443E8EF086}">
      <p15:sldGuideLst xmlns:p15="http://schemas.microsoft.com/office/powerpoint/2012/main">
        <p15:guide id="1" orient="horz" pos="2160">
          <p15:clr>
            <a:srgbClr val="FBAE40"/>
          </p15:clr>
        </p15:guide>
        <p15:guide id="2" pos="59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Slide – Solid Go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6"/>
          </a:xfrm>
        </p:spPr>
        <p:txBody>
          <a:bodyPr lIns="0" tIns="0" rIns="0" bIns="0" anchor="t" anchorCtr="0">
            <a:normAutofit/>
          </a:bodyPr>
          <a:lstStyle>
            <a:lvl1pPr algn="l">
              <a:defRPr sz="6000" b="1">
                <a:solidFill>
                  <a:schemeClr val="tx1"/>
                </a:solidFill>
                <a:latin typeface="+mj-lt"/>
                <a:ea typeface="Roboto Black" panose="02000000000000000000" pitchFamily="2" charset="0"/>
                <a:cs typeface="Arial" panose="020B0604020202020204" pitchFamily="34" charset="0"/>
              </a:defRPr>
            </a:lvl1pPr>
          </a:lstStyle>
          <a:p>
            <a:r>
              <a:rPr lang="en-US"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bg1"/>
            </a:solidFill>
          </a:ln>
        </p:spPr>
        <p:style>
          <a:lnRef idx="1">
            <a:schemeClr val="accent1"/>
          </a:lnRef>
          <a:fillRef idx="0">
            <a:schemeClr val="accent1"/>
          </a:fillRef>
          <a:effectRef idx="0">
            <a:schemeClr val="accent1"/>
          </a:effectRef>
          <a:fontRef idx="minor">
            <a:schemeClr val="tx1"/>
          </a:fontRef>
        </p:style>
      </p:cxnSp>
      <p:sp>
        <p:nvSpPr>
          <p:cNvPr id="5" name="Subtitle 2">
            <a:extLst>
              <a:ext uri="{FF2B5EF4-FFF2-40B4-BE49-F238E27FC236}">
                <a16:creationId xmlns:a16="http://schemas.microsoft.com/office/drawing/2014/main" id="{7055E247-542B-D541-8F36-DBA97343BC92}"/>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tx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27212720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600" userDrawn="1">
          <p15:clr>
            <a:srgbClr val="FBAE40"/>
          </p15:clr>
        </p15:guide>
        <p15:guide id="4" pos="7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Slide – Solid Black">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BAE84-700B-054E-8730-2262E5327E60}"/>
              </a:ext>
            </a:extLst>
          </p:cNvPr>
          <p:cNvSpPr>
            <a:spLocks noGrp="1"/>
          </p:cNvSpPr>
          <p:nvPr>
            <p:ph type="ctrTitle" hasCustomPrompt="1"/>
          </p:nvPr>
        </p:nvSpPr>
        <p:spPr>
          <a:xfrm>
            <a:off x="952500" y="2805221"/>
            <a:ext cx="10286999" cy="759907"/>
          </a:xfrm>
        </p:spPr>
        <p:txBody>
          <a:bodyPr lIns="0" tIns="0" rIns="0" bIns="0" anchor="t" anchorCtr="0">
            <a:normAutofit/>
          </a:bodyPr>
          <a:lstStyle>
            <a:lvl1pPr algn="l">
              <a:defRPr sz="6000" b="1">
                <a:solidFill>
                  <a:schemeClr val="bg1"/>
                </a:solidFill>
                <a:latin typeface="+mj-lt"/>
                <a:ea typeface="Roboto Black" panose="02000000000000000000" pitchFamily="2" charset="0"/>
                <a:cs typeface="Arial" panose="020B0604020202020204" pitchFamily="34" charset="0"/>
              </a:defRPr>
            </a:lvl1pPr>
          </a:lstStyle>
          <a:p>
            <a:r>
              <a:rPr lang="en-US" noProof="0" dirty="0"/>
              <a:t>Section Header</a:t>
            </a:r>
          </a:p>
        </p:txBody>
      </p:sp>
      <p:cxnSp>
        <p:nvCxnSpPr>
          <p:cNvPr id="8" name="Straight Connector 7">
            <a:extLst>
              <a:ext uri="{FF2B5EF4-FFF2-40B4-BE49-F238E27FC236}">
                <a16:creationId xmlns:a16="http://schemas.microsoft.com/office/drawing/2014/main" id="{C4E1A789-3A04-9240-BCEC-3DACF2B52870}"/>
              </a:ext>
            </a:extLst>
          </p:cNvPr>
          <p:cNvCxnSpPr>
            <a:cxnSpLocks/>
          </p:cNvCxnSpPr>
          <p:nvPr userDrawn="1"/>
        </p:nvCxnSpPr>
        <p:spPr>
          <a:xfrm>
            <a:off x="974126" y="2578471"/>
            <a:ext cx="768531" cy="0"/>
          </a:xfrm>
          <a:prstGeom prst="line">
            <a:avLst/>
          </a:prstGeom>
          <a:ln w="635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Subtitle 2">
            <a:extLst>
              <a:ext uri="{FF2B5EF4-FFF2-40B4-BE49-F238E27FC236}">
                <a16:creationId xmlns:a16="http://schemas.microsoft.com/office/drawing/2014/main" id="{8FB54BE8-0526-614C-A06E-8C6258999B24}"/>
              </a:ext>
            </a:extLst>
          </p:cNvPr>
          <p:cNvSpPr>
            <a:spLocks noGrp="1"/>
          </p:cNvSpPr>
          <p:nvPr>
            <p:ph type="subTitle" idx="1" hasCustomPrompt="1"/>
          </p:nvPr>
        </p:nvSpPr>
        <p:spPr>
          <a:xfrm>
            <a:off x="952500" y="3791876"/>
            <a:ext cx="10286999" cy="407460"/>
          </a:xfrm>
        </p:spPr>
        <p:txBody>
          <a:bodyPr lIns="0" tIns="0" rIns="0" bIns="0"/>
          <a:lstStyle>
            <a:lvl1pPr marL="0" indent="0" algn="l">
              <a:buNone/>
              <a:defRPr sz="2400" b="0">
                <a:solidFill>
                  <a:schemeClr val="accent1"/>
                </a:solidFill>
                <a:latin typeface="Roboto" panose="02000000000000000000" pitchFamily="2" charset="0"/>
                <a:ea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Section Subtitle</a:t>
            </a:r>
          </a:p>
        </p:txBody>
      </p:sp>
    </p:spTree>
    <p:extLst>
      <p:ext uri="{BB962C8B-B14F-4D97-AF65-F5344CB8AC3E}">
        <p14:creationId xmlns:p14="http://schemas.microsoft.com/office/powerpoint/2010/main" val="5092828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600">
          <p15:clr>
            <a:srgbClr val="FBAE40"/>
          </p15:clr>
        </p15:guide>
        <p15:guide id="4" pos="70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Slide – Photo">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2C17923A-4119-CF48-9F2D-05B0A69EBAD5}"/>
              </a:ext>
            </a:extLst>
          </p:cNvPr>
          <p:cNvSpPr>
            <a:spLocks noGrp="1"/>
          </p:cNvSpPr>
          <p:nvPr>
            <p:ph type="pic" sz="quarter" idx="11"/>
          </p:nvPr>
        </p:nvSpPr>
        <p:spPr>
          <a:xfrm>
            <a:off x="0" y="0"/>
            <a:ext cx="12192000" cy="6858000"/>
          </a:xfrm>
        </p:spPr>
        <p:txBody>
          <a:bodyPr anchor="ctr" anchorCtr="0"/>
          <a:lstStyle>
            <a:lvl1pPr marL="0" indent="0" algn="ctr">
              <a:buNone/>
              <a:defRPr>
                <a:solidFill>
                  <a:schemeClr val="accent3"/>
                </a:solidFill>
              </a:defRPr>
            </a:lvl1pPr>
          </a:lstStyle>
          <a:p>
            <a:r>
              <a:rPr lang="en-US" dirty="0"/>
              <a:t>Click icon to add picture</a:t>
            </a:r>
          </a:p>
        </p:txBody>
      </p:sp>
      <p:sp>
        <p:nvSpPr>
          <p:cNvPr id="2" name="Title 1">
            <a:extLst>
              <a:ext uri="{FF2B5EF4-FFF2-40B4-BE49-F238E27FC236}">
                <a16:creationId xmlns:a16="http://schemas.microsoft.com/office/drawing/2014/main" id="{D8224488-0ADE-1843-91C1-1CA371373F2D}"/>
              </a:ext>
            </a:extLst>
          </p:cNvPr>
          <p:cNvSpPr>
            <a:spLocks noGrp="1"/>
          </p:cNvSpPr>
          <p:nvPr>
            <p:ph type="title" hasCustomPrompt="1"/>
          </p:nvPr>
        </p:nvSpPr>
        <p:spPr>
          <a:xfrm>
            <a:off x="1027661" y="2215171"/>
            <a:ext cx="4368798" cy="646331"/>
          </a:xfrm>
          <a:solidFill>
            <a:schemeClr val="accent1"/>
          </a:solidFill>
        </p:spPr>
        <p:txBody>
          <a:bodyPr wrap="square" lIns="91440" tIns="91440" bIns="0">
            <a:spAutoFit/>
          </a:bodyPr>
          <a:lstStyle/>
          <a:p>
            <a:r>
              <a:rPr lang="en-US" dirty="0"/>
              <a:t>SECTION HEADER</a:t>
            </a:r>
          </a:p>
        </p:txBody>
      </p:sp>
    </p:spTree>
    <p:extLst>
      <p:ext uri="{BB962C8B-B14F-4D97-AF65-F5344CB8AC3E}">
        <p14:creationId xmlns:p14="http://schemas.microsoft.com/office/powerpoint/2010/main" val="2388073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3" name="Title 1">
            <a:extLst>
              <a:ext uri="{FF2B5EF4-FFF2-40B4-BE49-F238E27FC236}">
                <a16:creationId xmlns:a16="http://schemas.microsoft.com/office/drawing/2014/main" id="{C070F21D-F194-034E-812B-69D1C6CDD0DE}"/>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4" name="Straight Connector 23">
            <a:extLst>
              <a:ext uri="{FF2B5EF4-FFF2-40B4-BE49-F238E27FC236}">
                <a16:creationId xmlns:a16="http://schemas.microsoft.com/office/drawing/2014/main" id="{9BA13FBC-A4AA-9B4F-8E9B-12CD6600150E}"/>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722C1D3A-9762-7F4D-AB5C-A3F0114B67B2}"/>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6" name="Picture 15" descr="The University of Iowa">
            <a:extLst>
              <a:ext uri="{FF2B5EF4-FFF2-40B4-BE49-F238E27FC236}">
                <a16:creationId xmlns:a16="http://schemas.microsoft.com/office/drawing/2014/main" id="{7148CCDA-64E4-6A4E-A6A7-D2AB55159A1A}"/>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5" name="Footer Placeholder 4">
            <a:extLst>
              <a:ext uri="{FF2B5EF4-FFF2-40B4-BE49-F238E27FC236}">
                <a16:creationId xmlns:a16="http://schemas.microsoft.com/office/drawing/2014/main" id="{EFAE079D-23CF-2543-B543-90A5EB0D2C26}"/>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177833841"/>
      </p:ext>
    </p:extLst>
  </p:cSld>
  <p:clrMapOvr>
    <a:masterClrMapping/>
  </p:clrMapOvr>
  <p:extLst>
    <p:ext uri="{DCECCB84-F9BA-43D5-87BE-67443E8EF086}">
      <p15:sldGuideLst xmlns:p15="http://schemas.microsoft.com/office/powerpoint/2012/main">
        <p15:guide id="1" orient="horz" pos="696">
          <p15:clr>
            <a:srgbClr val="FBAE40"/>
          </p15:clr>
        </p15:guide>
        <p15:guide id="2" pos="600">
          <p15:clr>
            <a:srgbClr val="FBAE40"/>
          </p15:clr>
        </p15:guide>
        <p15:guide id="3" pos="7080">
          <p15:clr>
            <a:srgbClr val="FBAE40"/>
          </p15:clr>
        </p15:guide>
        <p15:guide id="4" pos="3840">
          <p15:clr>
            <a:srgbClr val="FBAE40"/>
          </p15:clr>
        </p15:guide>
        <p15:guide id="5" orient="horz" pos="1056">
          <p15:clr>
            <a:srgbClr val="FBAE40"/>
          </p15:clr>
        </p15:guide>
        <p15:guide id="7" orient="horz" pos="2400" userDrawn="1">
          <p15:clr>
            <a:srgbClr val="FBAE40"/>
          </p15:clr>
        </p15:guide>
        <p15:guide id="8" orient="horz" pos="374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Slide">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E68DE55-0579-EC46-BD52-181870AFB63C}"/>
              </a:ext>
            </a:extLst>
          </p:cNvPr>
          <p:cNvSpPr>
            <a:spLocks noGrp="1"/>
          </p:cNvSpPr>
          <p:nvPr>
            <p:ph type="title"/>
          </p:nvPr>
        </p:nvSpPr>
        <p:spPr>
          <a:xfrm>
            <a:off x="952499" y="526777"/>
            <a:ext cx="10287001" cy="869089"/>
          </a:xfrm>
        </p:spPr>
        <p:txBody>
          <a:bodyPr lIns="0" tIns="0" rIns="0" bIns="0"/>
          <a:lstStyle>
            <a:lvl1pPr>
              <a:defRPr>
                <a:latin typeface="Roboto" panose="02000000000000000000" pitchFamily="2" charset="0"/>
                <a:ea typeface="Roboto" panose="02000000000000000000" pitchFamily="2" charset="0"/>
              </a:defRPr>
            </a:lvl1pPr>
          </a:lstStyle>
          <a:p>
            <a:r>
              <a:rPr lang="en-US" dirty="0"/>
              <a:t>Click to edit Master title style</a:t>
            </a:r>
          </a:p>
        </p:txBody>
      </p:sp>
      <p:cxnSp>
        <p:nvCxnSpPr>
          <p:cNvPr id="20" name="Straight Connector 19">
            <a:extLst>
              <a:ext uri="{FF2B5EF4-FFF2-40B4-BE49-F238E27FC236}">
                <a16:creationId xmlns:a16="http://schemas.microsoft.com/office/drawing/2014/main" id="{88200BB2-D6D1-6642-8F66-9B4F37EC8187}"/>
              </a:ext>
            </a:extLst>
          </p:cNvPr>
          <p:cNvCxnSpPr>
            <a:cxnSpLocks/>
          </p:cNvCxnSpPr>
          <p:nvPr userDrawn="1"/>
        </p:nvCxnSpPr>
        <p:spPr>
          <a:xfrm>
            <a:off x="952498" y="1363362"/>
            <a:ext cx="768531" cy="0"/>
          </a:xfrm>
          <a:prstGeom prst="line">
            <a:avLst/>
          </a:prstGeom>
          <a:ln w="63500"/>
        </p:spPr>
        <p:style>
          <a:lnRef idx="1">
            <a:schemeClr val="accent1"/>
          </a:lnRef>
          <a:fillRef idx="0">
            <a:schemeClr val="accent1"/>
          </a:fillRef>
          <a:effectRef idx="0">
            <a:schemeClr val="accent1"/>
          </a:effectRef>
          <a:fontRef idx="minor">
            <a:schemeClr val="tx1"/>
          </a:fontRef>
        </p:style>
      </p:cxnSp>
      <p:sp>
        <p:nvSpPr>
          <p:cNvPr id="21" name="Content Placeholder 2">
            <a:extLst>
              <a:ext uri="{FF2B5EF4-FFF2-40B4-BE49-F238E27FC236}">
                <a16:creationId xmlns:a16="http://schemas.microsoft.com/office/drawing/2014/main" id="{F35C2BC9-7AF3-6D49-8036-36D81872E84B}"/>
              </a:ext>
            </a:extLst>
          </p:cNvPr>
          <p:cNvSpPr>
            <a:spLocks noGrp="1"/>
          </p:cNvSpPr>
          <p:nvPr>
            <p:ph idx="10"/>
          </p:nvPr>
        </p:nvSpPr>
        <p:spPr>
          <a:xfrm>
            <a:off x="952498" y="1686757"/>
            <a:ext cx="10251527" cy="4256843"/>
          </a:xfrm>
        </p:spPr>
        <p:txBody>
          <a:bodyPr lIns="0" tIns="0" rIns="0" bIns="0"/>
          <a:lstStyle>
            <a:lvl1pPr marL="228600" indent="-228600">
              <a:buClr>
                <a:schemeClr val="tx2"/>
              </a:buClr>
              <a:buSzPct val="95000"/>
              <a:buFont typeface="Arial" panose="020B0604020202020204" pitchFamily="34" charset="0"/>
              <a:buChar char="•"/>
              <a:defRPr>
                <a:latin typeface="Roboto" panose="02000000000000000000" pitchFamily="2" charset="0"/>
                <a:ea typeface="Roboto" panose="02000000000000000000" pitchFamily="2" charset="0"/>
              </a:defRPr>
            </a:lvl1pPr>
            <a:lvl2pPr marL="6858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2pPr>
            <a:lvl3pPr marL="11430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3pPr>
            <a:lvl4pPr marL="1600200" indent="-228600">
              <a:buClr>
                <a:schemeClr val="tx2"/>
              </a:buClr>
              <a:buSzPct val="100000"/>
              <a:buFont typeface="Roboto" panose="02000000000000000000" pitchFamily="2" charset="0"/>
              <a:buChar char="―"/>
              <a:defRPr>
                <a:latin typeface="Roboto" panose="02000000000000000000" pitchFamily="2" charset="0"/>
                <a:ea typeface="Roboto" panose="02000000000000000000" pitchFamily="2" charset="0"/>
              </a:defRPr>
            </a:lvl4pPr>
            <a:lvl5pPr marL="2057400" indent="-228600">
              <a:buClr>
                <a:schemeClr val="tx2"/>
              </a:buClr>
              <a:buSzPct val="100000"/>
              <a:buFont typeface="Arial" panose="020B0604020202020204" pitchFamily="34" charset="0"/>
              <a:buChar char="•"/>
              <a:defRPr>
                <a:latin typeface="Roboto" panose="02000000000000000000" pitchFamily="2" charset="0"/>
                <a:ea typeface="Roboto" panose="02000000000000000000" pitchFamily="2"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80937044-371D-C149-9F72-3D8FBA4605CF}"/>
              </a:ext>
            </a:extLst>
          </p:cNvPr>
          <p:cNvSpPr/>
          <p:nvPr userDrawn="1"/>
        </p:nvSpPr>
        <p:spPr>
          <a:xfrm>
            <a:off x="0" y="6389511"/>
            <a:ext cx="12192000" cy="46848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pic>
        <p:nvPicPr>
          <p:cNvPr id="14" name="Picture 13" descr="The University of Iowa">
            <a:extLst>
              <a:ext uri="{FF2B5EF4-FFF2-40B4-BE49-F238E27FC236}">
                <a16:creationId xmlns:a16="http://schemas.microsoft.com/office/drawing/2014/main" id="{DC5F3A3D-928C-F445-ACB3-2C38F21F6DAC}"/>
              </a:ext>
            </a:extLst>
          </p:cNvPr>
          <p:cNvPicPr>
            <a:picLocks noChangeAspect="1"/>
          </p:cNvPicPr>
          <p:nvPr userDrawn="1"/>
        </p:nvPicPr>
        <p:blipFill>
          <a:blip r:embed="rId2"/>
          <a:stretch>
            <a:fillRect/>
          </a:stretch>
        </p:blipFill>
        <p:spPr>
          <a:xfrm>
            <a:off x="838200" y="6131555"/>
            <a:ext cx="1545021" cy="733885"/>
          </a:xfrm>
          <a:prstGeom prst="rect">
            <a:avLst/>
          </a:prstGeom>
        </p:spPr>
      </p:pic>
      <p:sp>
        <p:nvSpPr>
          <p:cNvPr id="13" name="Footer Placeholder 4">
            <a:extLst>
              <a:ext uri="{FF2B5EF4-FFF2-40B4-BE49-F238E27FC236}">
                <a16:creationId xmlns:a16="http://schemas.microsoft.com/office/drawing/2014/main" id="{52F140A7-DF6E-3245-BC22-1F0E9CFEE8E1}"/>
              </a:ext>
            </a:extLst>
          </p:cNvPr>
          <p:cNvSpPr>
            <a:spLocks noGrp="1"/>
          </p:cNvSpPr>
          <p:nvPr>
            <p:ph type="ftr" sz="quarter" idx="3"/>
          </p:nvPr>
        </p:nvSpPr>
        <p:spPr>
          <a:xfrm>
            <a:off x="2519853" y="6441192"/>
            <a:ext cx="8684173" cy="365125"/>
          </a:xfrm>
          <a:prstGeom prst="rect">
            <a:avLst/>
          </a:prstGeom>
        </p:spPr>
        <p:txBody>
          <a:bodyPr vert="horz" lIns="91440" tIns="45720" rIns="91440" bIns="45720" rtlCol="0" anchor="ctr"/>
          <a:lstStyle>
            <a:lvl1pPr algn="l">
              <a:defRPr sz="1400" b="0">
                <a:solidFill>
                  <a:schemeClr val="bg1"/>
                </a:solidFill>
              </a:defRPr>
            </a:lvl1pPr>
          </a:lstStyle>
          <a:p>
            <a:r>
              <a:rPr lang="en-US" dirty="0"/>
              <a:t>View &gt;&gt; Header and Footer &gt;&gt; Add Unit Name</a:t>
            </a:r>
            <a:endParaRPr lang="en-US" b="0" dirty="0"/>
          </a:p>
        </p:txBody>
      </p:sp>
    </p:spTree>
    <p:extLst>
      <p:ext uri="{BB962C8B-B14F-4D97-AF65-F5344CB8AC3E}">
        <p14:creationId xmlns:p14="http://schemas.microsoft.com/office/powerpoint/2010/main" val="691165391"/>
      </p:ext>
    </p:extLst>
  </p:cSld>
  <p:clrMapOvr>
    <a:masterClrMapping/>
  </p:clrMapOvr>
  <p:extLst>
    <p:ext uri="{DCECCB84-F9BA-43D5-87BE-67443E8EF086}">
      <p15:sldGuideLst xmlns:p15="http://schemas.microsoft.com/office/powerpoint/2012/main">
        <p15:guide id="1" orient="horz" pos="696" userDrawn="1">
          <p15:clr>
            <a:srgbClr val="FBAE40"/>
          </p15:clr>
        </p15:guide>
        <p15:guide id="2" pos="600" userDrawn="1">
          <p15:clr>
            <a:srgbClr val="FBAE40"/>
          </p15:clr>
        </p15:guide>
        <p15:guide id="3" pos="7080" userDrawn="1">
          <p15:clr>
            <a:srgbClr val="FBAE40"/>
          </p15:clr>
        </p15:guide>
        <p15:guide id="4" pos="3840" userDrawn="1">
          <p15:clr>
            <a:srgbClr val="FBAE40"/>
          </p15:clr>
        </p15:guide>
        <p15:guide id="5" orient="horz" pos="1056" userDrawn="1">
          <p15:clr>
            <a:srgbClr val="FBAE40"/>
          </p15:clr>
        </p15:guide>
        <p15:guide id="7" orient="horz" pos="3744" userDrawn="1">
          <p15:clr>
            <a:srgbClr val="FBAE40"/>
          </p15:clr>
        </p15:guide>
        <p15:guide id="8" orient="horz" pos="2400" userDrawn="1">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D47C82-65E8-6F4A-93F5-B60D5D90FAEC}"/>
              </a:ext>
            </a:extLst>
          </p:cNvPr>
          <p:cNvSpPr>
            <a:spLocks noGrp="1"/>
          </p:cNvSpPr>
          <p:nvPr>
            <p:ph type="title"/>
          </p:nvPr>
        </p:nvSpPr>
        <p:spPr>
          <a:xfrm>
            <a:off x="838200" y="365126"/>
            <a:ext cx="10515600" cy="896116"/>
          </a:xfrm>
          <a:prstGeom prst="rect">
            <a:avLst/>
          </a:prstGeom>
        </p:spPr>
        <p:txBody>
          <a:bodyPr vert="horz" lIns="0" tIns="0" rIns="0" bIns="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0D0A12C-E82E-3F40-8F2F-F914F24F0B62}"/>
              </a:ext>
            </a:extLst>
          </p:cNvPr>
          <p:cNvSpPr>
            <a:spLocks noGrp="1"/>
          </p:cNvSpPr>
          <p:nvPr>
            <p:ph type="body" idx="1"/>
          </p:nvPr>
        </p:nvSpPr>
        <p:spPr>
          <a:xfrm>
            <a:off x="838200" y="1825625"/>
            <a:ext cx="10515600" cy="4351338"/>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0061491"/>
      </p:ext>
    </p:extLst>
  </p:cSld>
  <p:clrMap bg1="lt1" tx1="dk1" bg2="lt2" tx2="dk2" accent1="accent1" accent2="accent2" accent3="accent3" accent4="accent4" accent5="accent5" accent6="accent6" hlink="hlink" folHlink="folHlink"/>
  <p:sldLayoutIdLst>
    <p:sldLayoutId id="2147483656" r:id="rId1"/>
    <p:sldLayoutId id="2147483687" r:id="rId2"/>
    <p:sldLayoutId id="2147483688" r:id="rId3"/>
    <p:sldLayoutId id="2147483684" r:id="rId4"/>
    <p:sldLayoutId id="2147483663" r:id="rId5"/>
    <p:sldLayoutId id="2147483686" r:id="rId6"/>
    <p:sldLayoutId id="2147483690" r:id="rId7"/>
    <p:sldLayoutId id="2147483682" r:id="rId8"/>
    <p:sldLayoutId id="2147483650" r:id="rId9"/>
    <p:sldLayoutId id="2147483662" r:id="rId10"/>
    <p:sldLayoutId id="2147483670" r:id="rId11"/>
    <p:sldLayoutId id="2147483667" r:id="rId12"/>
    <p:sldLayoutId id="2147483668" r:id="rId13"/>
    <p:sldLayoutId id="2147483674" r:id="rId14"/>
    <p:sldLayoutId id="2147483675" r:id="rId15"/>
    <p:sldLayoutId id="2147483677" r:id="rId16"/>
    <p:sldLayoutId id="2147483676" r:id="rId17"/>
    <p:sldLayoutId id="2147483672" r:id="rId18"/>
    <p:sldLayoutId id="2147483692" r:id="rId19"/>
    <p:sldLayoutId id="2147483669" r:id="rId20"/>
    <p:sldLayoutId id="2147483671" r:id="rId21"/>
    <p:sldLayoutId id="2147483673" r:id="rId22"/>
    <p:sldLayoutId id="2147483679" r:id="rId23"/>
    <p:sldLayoutId id="2147483680" r:id="rId24"/>
    <p:sldLayoutId id="2147483681" r:id="rId25"/>
    <p:sldLayoutId id="2147483654" r:id="rId26"/>
    <p:sldLayoutId id="2147483655" r:id="rId27"/>
    <p:sldLayoutId id="2147483665" r:id="rId28"/>
    <p:sldLayoutId id="2147483664" r:id="rId29"/>
    <p:sldLayoutId id="2147483689" r:id="rId30"/>
    <p:sldLayoutId id="2147483693" r:id="rId31"/>
    <p:sldLayoutId id="2147483691" r:id="rId32"/>
    <p:sldLayoutId id="2147483694" r:id="rId33"/>
  </p:sldLayoutIdLst>
  <p:hf sldNum="0" hdr="0" dt="0"/>
  <p:txStyles>
    <p:title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Roboto" panose="02000000000000000000" pitchFamily="2" charset="0"/>
          <a:ea typeface="Roboto"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image" Target="../media/image15.png"/><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pixabay.com/en/iowa-landscape-scenic-sky-clouds-1733306/" TargetMode="External"/><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hyperlink" Target="https://nrcfcp.uiowa.edu/" TargetMode="External"/><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hyperlink" Target="https://pubhealtheval.org.uiowa.edu/"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pubhealtheval.org.uiowa.edu/" TargetMode="External"/><Relationship Id="rId2" Type="http://schemas.openxmlformats.org/officeDocument/2006/relationships/hyperlink" Target="https://nrcfcp.uiowa.edu/" TargetMode="Externa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9.xml"/><Relationship Id="rId5" Type="http://schemas.openxmlformats.org/officeDocument/2006/relationships/hyperlink" Target="https://pubhealtheval.org.uiowa.edu/" TargetMode="External"/><Relationship Id="rId4" Type="http://schemas.openxmlformats.org/officeDocument/2006/relationships/hyperlink" Target="https://nrcfcp.uiowa.edu/"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26.xml"/><Relationship Id="rId5" Type="http://schemas.openxmlformats.org/officeDocument/2006/relationships/hyperlink" Target="https://pubhealtheval.org.uiowa.edu/" TargetMode="External"/><Relationship Id="rId4" Type="http://schemas.openxmlformats.org/officeDocument/2006/relationships/hyperlink" Target="https://nrcfcp.uiowa.ed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pubhealtheval.org.uiowa.edu/" TargetMode="External"/><Relationship Id="rId2" Type="http://schemas.openxmlformats.org/officeDocument/2006/relationships/hyperlink" Target="https://nrcfcp.uiowa.edu/" TargetMode="External"/><Relationship Id="rId1" Type="http://schemas.openxmlformats.org/officeDocument/2006/relationships/slideLayout" Target="../slideLayouts/slideLayout26.xml"/></Relationships>
</file>

<file path=ppt/slides/_rels/slide19.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7.xml"/><Relationship Id="rId1" Type="http://schemas.openxmlformats.org/officeDocument/2006/relationships/slideLayout" Target="../slideLayouts/slideLayout26.xml"/><Relationship Id="rId4" Type="http://schemas.openxmlformats.org/officeDocument/2006/relationships/hyperlink" Target="https://pubhealtheval.org.uiowa.edu/"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33.xml"/><Relationship Id="rId5" Type="http://schemas.openxmlformats.org/officeDocument/2006/relationships/image" Target="../media/image10.jpeg"/><Relationship Id="rId4"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hyperlink" Target="https://pubhealtheval.org.uiowa.edu/" TargetMode="External"/><Relationship Id="rId2" Type="http://schemas.openxmlformats.org/officeDocument/2006/relationships/hyperlink" Target="https://nrcfcp.uiowa.edu/" TargetMode="External"/><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hyperlink" Target="https://pubhealtheval.org.uiowa.edu/" TargetMode="External"/><Relationship Id="rId2" Type="http://schemas.openxmlformats.org/officeDocument/2006/relationships/hyperlink" Target="https://nrcfcp.uiowa.edu/" TargetMode="External"/><Relationship Id="rId1" Type="http://schemas.openxmlformats.org/officeDocument/2006/relationships/slideLayout" Target="../slideLayouts/slideLayout26.xml"/></Relationships>
</file>

<file path=ppt/slides/_rels/slide22.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8.xml"/><Relationship Id="rId1" Type="http://schemas.openxmlformats.org/officeDocument/2006/relationships/slideLayout" Target="../slideLayouts/slideLayout15.xml"/><Relationship Id="rId4" Type="http://schemas.openxmlformats.org/officeDocument/2006/relationships/hyperlink" Target="https://pubhealtheval.org.uiowa.edu/"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https://pubhealtheval.org.uiowa.edu/"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brad-richardson@uiowa.edu" TargetMode="External"/><Relationship Id="rId2" Type="http://schemas.openxmlformats.org/officeDocument/2006/relationships/hyperlink" Target="mailto:xueying-gao@uiowa.edu" TargetMode="External"/><Relationship Id="rId1" Type="http://schemas.openxmlformats.org/officeDocument/2006/relationships/slideLayout" Target="../slideLayouts/slideLayout29.xml"/><Relationship Id="rId5" Type="http://schemas.openxmlformats.org/officeDocument/2006/relationships/hyperlink" Target="https://nrcfcp.uiowa.edu/" TargetMode="Externa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hyperlink" Target="mailto:brad-richardson@uiowa.edu" TargetMode="External"/><Relationship Id="rId5" Type="http://schemas.openxmlformats.org/officeDocument/2006/relationships/hyperlink" Target="mailto:xueying-gao@uiowa.edu" TargetMode="External"/><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pubhealtheval.org.uiowa.edu/" TargetMode="External"/><Relationship Id="rId2" Type="http://schemas.openxmlformats.org/officeDocument/2006/relationships/hyperlink" Target="https://nrcfcp.uiowa.edu/" TargetMode="Externa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image" Target="../media/image11.png"/><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image" Target="../media/image12.png"/><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image" Target="../media/image13.png"/><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nrcfcp.uiowa.edu/" TargetMode="External"/><Relationship Id="rId2" Type="http://schemas.openxmlformats.org/officeDocument/2006/relationships/image" Target="../media/image14.png"/><Relationship Id="rId1" Type="http://schemas.openxmlformats.org/officeDocument/2006/relationships/slideLayout" Target="../slideLayouts/slideLayout9.xml"/><Relationship Id="rId4" Type="http://schemas.openxmlformats.org/officeDocument/2006/relationships/hyperlink" Target="https://pubhealtheval.org.uiowa.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905564D-3AB4-45BA-97DB-EF56503E8016}"/>
              </a:ext>
            </a:extLst>
          </p:cNvPr>
          <p:cNvSpPr>
            <a:spLocks noGrp="1"/>
          </p:cNvSpPr>
          <p:nvPr>
            <p:ph type="ctrTitle"/>
          </p:nvPr>
        </p:nvSpPr>
        <p:spPr>
          <a:xfrm>
            <a:off x="960097" y="2184901"/>
            <a:ext cx="6155725" cy="2431224"/>
          </a:xfrm>
        </p:spPr>
        <p:txBody>
          <a:bodyPr>
            <a:noAutofit/>
          </a:bodyPr>
          <a:lstStyle/>
          <a:p>
            <a:r>
              <a:rPr lang="en-US" sz="3600" b="1" dirty="0">
                <a:solidFill>
                  <a:schemeClr val="bg1"/>
                </a:solidFill>
              </a:rPr>
              <a:t>Using Measures of Community Collaboration to Strengthen Public Health Interventions</a:t>
            </a:r>
            <a:endParaRPr lang="en-US" sz="3600" dirty="0"/>
          </a:p>
        </p:txBody>
      </p:sp>
      <p:sp>
        <p:nvSpPr>
          <p:cNvPr id="15" name="Text Placeholder 4">
            <a:extLst>
              <a:ext uri="{FF2B5EF4-FFF2-40B4-BE49-F238E27FC236}">
                <a16:creationId xmlns:a16="http://schemas.microsoft.com/office/drawing/2014/main" id="{F4ABB258-2A23-8749-8115-DC97717A5314}"/>
              </a:ext>
            </a:extLst>
          </p:cNvPr>
          <p:cNvSpPr>
            <a:spLocks noGrp="1"/>
          </p:cNvSpPr>
          <p:nvPr>
            <p:ph type="body" sz="quarter" idx="10"/>
          </p:nvPr>
        </p:nvSpPr>
        <p:spPr>
          <a:xfrm>
            <a:off x="600075" y="5083827"/>
            <a:ext cx="6515747" cy="1621772"/>
          </a:xfrm>
        </p:spPr>
        <p:txBody>
          <a:bodyPr>
            <a:normAutofit fontScale="77500" lnSpcReduction="20000"/>
          </a:bodyPr>
          <a:lstStyle/>
          <a:p>
            <a:endParaRPr lang="en-US" sz="2400" dirty="0">
              <a:solidFill>
                <a:schemeClr val="bg1"/>
              </a:solidFill>
              <a:cs typeface="Arial Black"/>
            </a:endParaRPr>
          </a:p>
          <a:p>
            <a:endParaRPr lang="en-US" sz="2400" dirty="0">
              <a:solidFill>
                <a:schemeClr val="bg1"/>
              </a:solidFill>
              <a:cs typeface="Arial Black"/>
            </a:endParaRPr>
          </a:p>
          <a:p>
            <a:r>
              <a:rPr lang="en-US" sz="2400" b="1" dirty="0">
                <a:solidFill>
                  <a:schemeClr val="bg1"/>
                </a:solidFill>
                <a:cs typeface="Arial Black"/>
              </a:rPr>
              <a:t>The Center for Public Health Evaluation and Research    </a:t>
            </a:r>
            <a:r>
              <a:rPr lang="en-US" sz="2400" dirty="0">
                <a:solidFill>
                  <a:schemeClr val="bg1"/>
                </a:solidFill>
                <a:cs typeface="Arial Black"/>
              </a:rPr>
              <a:t>&amp;  </a:t>
            </a:r>
          </a:p>
          <a:p>
            <a:r>
              <a:rPr lang="en-US" sz="2400" b="1" dirty="0">
                <a:solidFill>
                  <a:schemeClr val="bg1"/>
                </a:solidFill>
                <a:cs typeface="Arial Black"/>
              </a:rPr>
              <a:t>Consortium for Substance Abuse Research and Evaluation</a:t>
            </a:r>
            <a:endParaRPr lang="en-US" b="1" dirty="0"/>
          </a:p>
          <a:p>
            <a:endParaRPr lang="en-US" dirty="0"/>
          </a:p>
        </p:txBody>
      </p:sp>
      <p:sp>
        <p:nvSpPr>
          <p:cNvPr id="2" name="Footer Placeholder 1">
            <a:extLst>
              <a:ext uri="{FF2B5EF4-FFF2-40B4-BE49-F238E27FC236}">
                <a16:creationId xmlns:a16="http://schemas.microsoft.com/office/drawing/2014/main" id="{7409AE3C-F54B-4A75-ACBB-D56164593DCB}"/>
              </a:ext>
            </a:extLst>
          </p:cNvPr>
          <p:cNvSpPr>
            <a:spLocks noGrp="1"/>
          </p:cNvSpPr>
          <p:nvPr>
            <p:ph type="ftr" sz="quarter" idx="3"/>
          </p:nvPr>
        </p:nvSpPr>
        <p:spPr>
          <a:xfrm>
            <a:off x="3929599" y="152401"/>
            <a:ext cx="3385601" cy="495310"/>
          </a:xfrm>
        </p:spPr>
        <p:txBody>
          <a:bodyPr/>
          <a:lstStyle/>
          <a:p>
            <a:r>
              <a:rPr lang="en-US" dirty="0"/>
              <a:t>National Resource Center for Family Centered Practice</a:t>
            </a:r>
          </a:p>
        </p:txBody>
      </p:sp>
      <p:pic>
        <p:nvPicPr>
          <p:cNvPr id="20" name="Picture Placeholder 19" descr="Students sitting on the pentacrest with Old Capitol in the background">
            <a:extLst>
              <a:ext uri="{FF2B5EF4-FFF2-40B4-BE49-F238E27FC236}">
                <a16:creationId xmlns:a16="http://schemas.microsoft.com/office/drawing/2014/main" id="{40E9F0A7-CCDD-3846-B5CD-E21F66D0A15B}"/>
              </a:ext>
            </a:extLst>
          </p:cNvPr>
          <p:cNvPicPr>
            <a:picLocks noGrp="1" noChangeAspect="1"/>
          </p:cNvPicPr>
          <p:nvPr>
            <p:ph type="pic" sz="quarter" idx="11"/>
          </p:nvPr>
        </p:nvPicPr>
        <p:blipFill rotWithShape="1">
          <a:blip r:embed="rId2"/>
          <a:srcRect l="52" r="52"/>
          <a:stretch/>
        </p:blipFill>
        <p:spPr>
          <a:xfrm>
            <a:off x="7624118" y="0"/>
            <a:ext cx="4567882" cy="6858000"/>
          </a:xfrm>
        </p:spPr>
      </p:pic>
      <p:pic>
        <p:nvPicPr>
          <p:cNvPr id="4" name="Picture 3" descr="signature_1331446405">
            <a:extLst>
              <a:ext uri="{FF2B5EF4-FFF2-40B4-BE49-F238E27FC236}">
                <a16:creationId xmlns:a16="http://schemas.microsoft.com/office/drawing/2014/main" id="{80C2CEF9-C2B9-4B45-D61D-C87707CCF5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0075" y="5083827"/>
            <a:ext cx="1950720" cy="533400"/>
          </a:xfrm>
          <a:prstGeom prst="rect">
            <a:avLst/>
          </a:prstGeom>
          <a:noFill/>
          <a:ln>
            <a:noFill/>
          </a:ln>
        </p:spPr>
      </p:pic>
    </p:spTree>
    <p:extLst>
      <p:ext uri="{BB962C8B-B14F-4D97-AF65-F5344CB8AC3E}">
        <p14:creationId xmlns:p14="http://schemas.microsoft.com/office/powerpoint/2010/main" val="4645291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87B89555-A5DA-CC07-5F90-6B73451735FC}"/>
              </a:ext>
            </a:extLst>
          </p:cNvPr>
          <p:cNvPicPr>
            <a:picLocks noChangeAspect="1"/>
          </p:cNvPicPr>
          <p:nvPr/>
        </p:nvPicPr>
        <p:blipFill>
          <a:blip r:embed="rId2"/>
          <a:stretch>
            <a:fillRect/>
          </a:stretch>
        </p:blipFill>
        <p:spPr>
          <a:xfrm>
            <a:off x="5697386" y="45189"/>
            <a:ext cx="5974057" cy="6334561"/>
          </a:xfrm>
          <a:prstGeom prst="rect">
            <a:avLst/>
          </a:prstGeom>
        </p:spPr>
      </p:pic>
      <p:sp>
        <p:nvSpPr>
          <p:cNvPr id="9" name="Title 1">
            <a:extLst>
              <a:ext uri="{FF2B5EF4-FFF2-40B4-BE49-F238E27FC236}">
                <a16:creationId xmlns:a16="http://schemas.microsoft.com/office/drawing/2014/main" id="{670EA894-8706-186F-0742-17300354D5A0}"/>
              </a:ext>
            </a:extLst>
          </p:cNvPr>
          <p:cNvSpPr txBox="1">
            <a:spLocks/>
          </p:cNvSpPr>
          <p:nvPr/>
        </p:nvSpPr>
        <p:spPr>
          <a:xfrm>
            <a:off x="413171" y="1616110"/>
            <a:ext cx="4740632" cy="2976438"/>
          </a:xfrm>
          <a:prstGeom prst="rect">
            <a:avLst/>
          </a:prstGeom>
        </p:spPr>
        <p:txBody>
          <a:bodyPr vert="horz" lIns="0" tIns="0" rIns="0" bIns="0" rtlCol="0" anchor="ctr">
            <a:noAutofit/>
          </a:bodyPr>
          <a:lst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sz="2400"/>
              <a:t>STRENGTHENING COMMUNITIES - YOUTH (SCY)</a:t>
            </a:r>
            <a:br>
              <a:rPr lang="en-US" sz="2400"/>
            </a:br>
            <a:r>
              <a:rPr lang="en-US" sz="2400"/>
              <a:t>Social Network Analysis of Collaboration among Service Network Providers</a:t>
            </a:r>
            <a:endParaRPr lang="en-US" sz="2400" dirty="0"/>
          </a:p>
        </p:txBody>
      </p:sp>
      <p:sp>
        <p:nvSpPr>
          <p:cNvPr id="2" name="Footer Placeholder 3">
            <a:extLst>
              <a:ext uri="{FF2B5EF4-FFF2-40B4-BE49-F238E27FC236}">
                <a16:creationId xmlns:a16="http://schemas.microsoft.com/office/drawing/2014/main" id="{9736BE2B-04DB-2D16-A2CA-96AC3B7E44E1}"/>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219679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81BA7478-A54B-C5BD-AFC7-E4BA29D39A6D}"/>
              </a:ext>
            </a:extLst>
          </p:cNvPr>
          <p:cNvSpPr>
            <a:spLocks noGrp="1"/>
          </p:cNvSpPr>
          <p:nvPr>
            <p:ph type="pic" sz="quarter" idx="11"/>
          </p:nvPr>
        </p:nvSpPr>
        <p:spPr>
          <a:blipFill>
            <a:blip r:embed="rId2">
              <a:extLst>
                <a:ext uri="{837473B0-CC2E-450A-ABE3-18F120FF3D39}">
                  <a1611:picAttrSrcUrl xmlns:a1611="http://schemas.microsoft.com/office/drawing/2016/11/main" r:id="rId3"/>
                </a:ext>
              </a:extLst>
            </a:blip>
            <a:stretch>
              <a:fillRect/>
            </a:stretch>
          </a:blipFill>
        </p:spPr>
        <p:txBody>
          <a:bodyPr/>
          <a:lstStyle/>
          <a:p>
            <a:endParaRPr lang="en-US" dirty="0"/>
          </a:p>
        </p:txBody>
      </p:sp>
      <p:sp>
        <p:nvSpPr>
          <p:cNvPr id="9" name="Title 4">
            <a:extLst>
              <a:ext uri="{FF2B5EF4-FFF2-40B4-BE49-F238E27FC236}">
                <a16:creationId xmlns:a16="http://schemas.microsoft.com/office/drawing/2014/main" id="{413134CB-E68B-D56E-B0BC-B49866653425}"/>
              </a:ext>
            </a:extLst>
          </p:cNvPr>
          <p:cNvSpPr txBox="1">
            <a:spLocks/>
          </p:cNvSpPr>
          <p:nvPr/>
        </p:nvSpPr>
        <p:spPr>
          <a:xfrm>
            <a:off x="318743" y="2762980"/>
            <a:ext cx="9698560" cy="1200329"/>
          </a:xfrm>
          <a:prstGeom prst="rect">
            <a:avLst/>
          </a:prstGeom>
          <a:solidFill>
            <a:schemeClr val="accent1"/>
          </a:solidFill>
        </p:spPr>
        <p:txBody>
          <a:bodyPr vert="horz" wrap="square" lIns="91440" tIns="91440" rIns="0" bIns="0" rtlCol="0" anchor="ctr">
            <a:spAutoFit/>
          </a:bodyPr>
          <a:lst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Assessment of Community Collaboration in one Iowa County</a:t>
            </a:r>
          </a:p>
        </p:txBody>
      </p:sp>
    </p:spTree>
    <p:extLst>
      <p:ext uri="{BB962C8B-B14F-4D97-AF65-F5344CB8AC3E}">
        <p14:creationId xmlns:p14="http://schemas.microsoft.com/office/powerpoint/2010/main" val="12712191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381F6-775E-4408-6CE1-9E17BE3768C5}"/>
              </a:ext>
            </a:extLst>
          </p:cNvPr>
          <p:cNvSpPr>
            <a:spLocks noGrp="1"/>
          </p:cNvSpPr>
          <p:nvPr>
            <p:ph type="title"/>
          </p:nvPr>
        </p:nvSpPr>
        <p:spPr/>
        <p:txBody>
          <a:bodyPr>
            <a:normAutofit fontScale="90000"/>
          </a:bodyPr>
          <a:lstStyle/>
          <a:p>
            <a:r>
              <a:rPr lang="en-US" dirty="0"/>
              <a:t>Assessment of Community Collaboration - Survey</a:t>
            </a:r>
          </a:p>
        </p:txBody>
      </p:sp>
      <p:graphicFrame>
        <p:nvGraphicFramePr>
          <p:cNvPr id="5" name="Content Placeholder 4">
            <a:extLst>
              <a:ext uri="{FF2B5EF4-FFF2-40B4-BE49-F238E27FC236}">
                <a16:creationId xmlns:a16="http://schemas.microsoft.com/office/drawing/2014/main" id="{3076B314-ACB6-C5B4-C4A2-2EE6B1B84826}"/>
              </a:ext>
            </a:extLst>
          </p:cNvPr>
          <p:cNvGraphicFramePr>
            <a:graphicFrameLocks noGrp="1"/>
          </p:cNvGraphicFramePr>
          <p:nvPr>
            <p:ph idx="10"/>
            <p:extLst>
              <p:ext uri="{D42A27DB-BD31-4B8C-83A1-F6EECF244321}">
                <p14:modId xmlns:p14="http://schemas.microsoft.com/office/powerpoint/2010/main" val="1266837522"/>
              </p:ext>
            </p:extLst>
          </p:nvPr>
        </p:nvGraphicFramePr>
        <p:xfrm>
          <a:off x="952500" y="1687513"/>
          <a:ext cx="10252074" cy="1787398"/>
        </p:xfrm>
        <a:graphic>
          <a:graphicData uri="http://schemas.openxmlformats.org/drawingml/2006/table">
            <a:tbl>
              <a:tblPr firstRow="1" bandRow="1">
                <a:tableStyleId>{0660B408-B3CF-4A94-85FC-2B1E0A45F4A2}</a:tableStyleId>
              </a:tblPr>
              <a:tblGrid>
                <a:gridCol w="5068156">
                  <a:extLst>
                    <a:ext uri="{9D8B030D-6E8A-4147-A177-3AD203B41FA5}">
                      <a16:colId xmlns:a16="http://schemas.microsoft.com/office/drawing/2014/main" val="3909946557"/>
                    </a:ext>
                  </a:extLst>
                </a:gridCol>
                <a:gridCol w="1089061">
                  <a:extLst>
                    <a:ext uri="{9D8B030D-6E8A-4147-A177-3AD203B41FA5}">
                      <a16:colId xmlns:a16="http://schemas.microsoft.com/office/drawing/2014/main" val="4204007809"/>
                    </a:ext>
                  </a:extLst>
                </a:gridCol>
                <a:gridCol w="863029">
                  <a:extLst>
                    <a:ext uri="{9D8B030D-6E8A-4147-A177-3AD203B41FA5}">
                      <a16:colId xmlns:a16="http://schemas.microsoft.com/office/drawing/2014/main" val="381487455"/>
                    </a:ext>
                  </a:extLst>
                </a:gridCol>
                <a:gridCol w="976045">
                  <a:extLst>
                    <a:ext uri="{9D8B030D-6E8A-4147-A177-3AD203B41FA5}">
                      <a16:colId xmlns:a16="http://schemas.microsoft.com/office/drawing/2014/main" val="3564294804"/>
                    </a:ext>
                  </a:extLst>
                </a:gridCol>
                <a:gridCol w="1140431">
                  <a:extLst>
                    <a:ext uri="{9D8B030D-6E8A-4147-A177-3AD203B41FA5}">
                      <a16:colId xmlns:a16="http://schemas.microsoft.com/office/drawing/2014/main" val="286077853"/>
                    </a:ext>
                  </a:extLst>
                </a:gridCol>
                <a:gridCol w="1115352">
                  <a:extLst>
                    <a:ext uri="{9D8B030D-6E8A-4147-A177-3AD203B41FA5}">
                      <a16:colId xmlns:a16="http://schemas.microsoft.com/office/drawing/2014/main" val="1452576634"/>
                    </a:ext>
                  </a:extLst>
                </a:gridCol>
              </a:tblGrid>
              <a:tr h="370840">
                <a:tc>
                  <a:txBody>
                    <a:bodyPr/>
                    <a:lstStyle/>
                    <a:p>
                      <a:pPr algn="ctr"/>
                      <a:r>
                        <a:rPr lang="en-US" dirty="0"/>
                        <a:t>Questions</a:t>
                      </a:r>
                    </a:p>
                  </a:txBody>
                  <a:tcPr anchor="ctr"/>
                </a:tc>
                <a:tc>
                  <a:txBody>
                    <a:bodyPr/>
                    <a:lstStyle/>
                    <a:p>
                      <a:pPr algn="ctr"/>
                      <a:r>
                        <a:rPr lang="en-US" sz="1400" b="0" dirty="0"/>
                        <a:t>Strongly agree</a:t>
                      </a:r>
                    </a:p>
                  </a:txBody>
                  <a:tcPr anchor="b"/>
                </a:tc>
                <a:tc>
                  <a:txBody>
                    <a:bodyPr/>
                    <a:lstStyle/>
                    <a:p>
                      <a:pPr algn="ctr"/>
                      <a:r>
                        <a:rPr lang="en-US" sz="1400" b="0" dirty="0"/>
                        <a:t>Agree</a:t>
                      </a:r>
                    </a:p>
                  </a:txBody>
                  <a:tcPr anchor="b"/>
                </a:tc>
                <a:tc>
                  <a:txBody>
                    <a:bodyPr/>
                    <a:lstStyle/>
                    <a:p>
                      <a:pPr algn="ctr"/>
                      <a:r>
                        <a:rPr lang="en-US" sz="1400" b="0" dirty="0"/>
                        <a:t>Neutral</a:t>
                      </a:r>
                    </a:p>
                  </a:txBody>
                  <a:tcPr anchor="b"/>
                </a:tc>
                <a:tc>
                  <a:txBody>
                    <a:bodyPr/>
                    <a:lstStyle/>
                    <a:p>
                      <a:pPr algn="ctr"/>
                      <a:r>
                        <a:rPr lang="en-US" sz="1400" b="0" dirty="0"/>
                        <a:t>Disagree</a:t>
                      </a:r>
                    </a:p>
                  </a:txBody>
                  <a:tcPr anchor="b"/>
                </a:tc>
                <a:tc>
                  <a:txBody>
                    <a:bodyPr/>
                    <a:lstStyle/>
                    <a:p>
                      <a:pPr algn="ctr"/>
                      <a:r>
                        <a:rPr lang="en-US" sz="1400" b="0" dirty="0"/>
                        <a:t>Strongly disagree</a:t>
                      </a:r>
                    </a:p>
                  </a:txBody>
                  <a:tcPr anchor="b"/>
                </a:tc>
                <a:extLst>
                  <a:ext uri="{0D108BD9-81ED-4DB2-BD59-A6C34878D82A}">
                    <a16:rowId xmlns:a16="http://schemas.microsoft.com/office/drawing/2014/main" val="3814854232"/>
                  </a:ext>
                </a:extLst>
              </a:tr>
              <a:tr h="370840">
                <a:tc>
                  <a:txBody>
                    <a:bodyPr/>
                    <a:lstStyle/>
                    <a:p>
                      <a:pPr marL="0" marR="0" algn="l">
                        <a:lnSpc>
                          <a:spcPct val="107000"/>
                        </a:lnSpc>
                        <a:spcBef>
                          <a:spcPts val="0"/>
                        </a:spcBef>
                        <a:spcAft>
                          <a:spcPts val="0"/>
                        </a:spcAft>
                      </a:pPr>
                      <a:r>
                        <a:rPr lang="en-US" sz="1100" kern="0" dirty="0">
                          <a:effectLst/>
                          <a:latin typeface="+mn-lt"/>
                          <a:ea typeface="DengXian" panose="02010600030101010101" pitchFamily="2" charset="-122"/>
                          <a:cs typeface="Times New Roman" panose="02020603050405020304" pitchFamily="18" charset="0"/>
                        </a:rPr>
                        <a:t>1. Staff of providers in our community demonstrate trust for one another.</a:t>
                      </a:r>
                      <a:endParaRPr lang="en-US" sz="1400" kern="100" dirty="0">
                        <a:effectLst/>
                        <a:latin typeface="+mn-lt"/>
                        <a:ea typeface="Calibri" panose="020F0502020204030204" pitchFamily="34" charset="0"/>
                        <a:cs typeface="Times New Roman" panose="02020603050405020304" pitchFamily="18" charset="0"/>
                      </a:endParaRPr>
                    </a:p>
                  </a:txBody>
                  <a:tcPr marL="73025" marR="73025" marT="27305" marB="73025"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094939437"/>
                  </a:ext>
                </a:extLst>
              </a:tr>
              <a:tr h="370840">
                <a:tc>
                  <a:txBody>
                    <a:bodyPr/>
                    <a:lstStyle/>
                    <a:p>
                      <a:pPr marL="0" marR="0" algn="l">
                        <a:lnSpc>
                          <a:spcPct val="107000"/>
                        </a:lnSpc>
                        <a:spcBef>
                          <a:spcPts val="0"/>
                        </a:spcBef>
                        <a:spcAft>
                          <a:spcPts val="0"/>
                        </a:spcAft>
                      </a:pPr>
                      <a:r>
                        <a:rPr lang="en-US" sz="1100" kern="0" dirty="0">
                          <a:effectLst/>
                          <a:latin typeface="+mn-lt"/>
                          <a:ea typeface="DengXian" panose="02010600030101010101" pitchFamily="2" charset="-122"/>
                          <a:cs typeface="Times New Roman" panose="02020603050405020304" pitchFamily="18" charset="0"/>
                        </a:rPr>
                        <a:t>2. There is a clear, shared vision for what our community is trying to do to serve individuals and families in need. </a:t>
                      </a:r>
                      <a:endParaRPr lang="en-US" sz="1400" kern="100" dirty="0">
                        <a:effectLst/>
                        <a:latin typeface="+mn-lt"/>
                        <a:ea typeface="Calibri" panose="020F0502020204030204" pitchFamily="34" charset="0"/>
                        <a:cs typeface="Times New Roman" panose="02020603050405020304" pitchFamily="18" charset="0"/>
                      </a:endParaRPr>
                    </a:p>
                  </a:txBody>
                  <a:tcPr marL="73025" marR="73025" marT="27305" marB="73025"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14968906"/>
                  </a:ext>
                </a:extLst>
              </a:tr>
              <a:tr h="370840">
                <a:tc>
                  <a:txBody>
                    <a:bodyPr/>
                    <a:lstStyle/>
                    <a:p>
                      <a:pPr marL="0" marR="0" algn="l">
                        <a:lnSpc>
                          <a:spcPct val="107000"/>
                        </a:lnSpc>
                        <a:spcBef>
                          <a:spcPts val="0"/>
                        </a:spcBef>
                        <a:spcAft>
                          <a:spcPts val="0"/>
                        </a:spcAft>
                      </a:pPr>
                      <a:r>
                        <a:rPr lang="en-US" sz="1100" kern="0" dirty="0">
                          <a:effectLst/>
                          <a:latin typeface="+mn-lt"/>
                          <a:ea typeface="DengXian" panose="02010600030101010101" pitchFamily="2" charset="-122"/>
                          <a:cs typeface="Times New Roman" panose="02020603050405020304" pitchFamily="18" charset="0"/>
                        </a:rPr>
                        <a:t>3. In our community, service providers do a good job at documenting our progress and measuring outcomes.</a:t>
                      </a:r>
                      <a:endParaRPr lang="en-US" sz="1400" kern="100" dirty="0">
                        <a:effectLst/>
                        <a:latin typeface="+mn-lt"/>
                        <a:ea typeface="Calibri" panose="020F0502020204030204" pitchFamily="34" charset="0"/>
                        <a:cs typeface="Times New Roman" panose="02020603050405020304" pitchFamily="18" charset="0"/>
                      </a:endParaRPr>
                    </a:p>
                  </a:txBody>
                  <a:tcPr marL="73025" marR="73025" marT="27305" marB="73025"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11035762"/>
                  </a:ext>
                </a:extLst>
              </a:tr>
            </a:tbl>
          </a:graphicData>
        </a:graphic>
      </p:graphicFrame>
      <p:sp>
        <p:nvSpPr>
          <p:cNvPr id="8" name="Oval 7">
            <a:extLst>
              <a:ext uri="{FF2B5EF4-FFF2-40B4-BE49-F238E27FC236}">
                <a16:creationId xmlns:a16="http://schemas.microsoft.com/office/drawing/2014/main" id="{16CC0D30-4D96-8B69-8B2C-56BE5C3206F4}"/>
              </a:ext>
            </a:extLst>
          </p:cNvPr>
          <p:cNvSpPr/>
          <p:nvPr/>
        </p:nvSpPr>
        <p:spPr>
          <a:xfrm>
            <a:off x="6531332" y="2305727"/>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5A358A6-D141-2187-BDBA-44960453C371}"/>
              </a:ext>
            </a:extLst>
          </p:cNvPr>
          <p:cNvSpPr/>
          <p:nvPr/>
        </p:nvSpPr>
        <p:spPr>
          <a:xfrm>
            <a:off x="7502882" y="2305727"/>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8280E567-594F-E35A-7FBE-F29E52ECDF48}"/>
              </a:ext>
            </a:extLst>
          </p:cNvPr>
          <p:cNvSpPr/>
          <p:nvPr/>
        </p:nvSpPr>
        <p:spPr>
          <a:xfrm>
            <a:off x="8395272" y="2305726"/>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45895C9-B40B-F7CC-0E02-22420F01A5F6}"/>
              </a:ext>
            </a:extLst>
          </p:cNvPr>
          <p:cNvSpPr/>
          <p:nvPr/>
        </p:nvSpPr>
        <p:spPr>
          <a:xfrm>
            <a:off x="9471597" y="2305726"/>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1EE85462-4419-8093-329A-B294627FA2BC}"/>
              </a:ext>
            </a:extLst>
          </p:cNvPr>
          <p:cNvSpPr/>
          <p:nvPr/>
        </p:nvSpPr>
        <p:spPr>
          <a:xfrm>
            <a:off x="10614597" y="2305725"/>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2F3CCAB6-E645-D194-7DE3-13F37EB4E2E8}"/>
              </a:ext>
            </a:extLst>
          </p:cNvPr>
          <p:cNvSpPr/>
          <p:nvPr/>
        </p:nvSpPr>
        <p:spPr>
          <a:xfrm>
            <a:off x="6531332" y="2746699"/>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0B16B9ED-29C5-EA76-5ABF-928EC4FF3E53}"/>
              </a:ext>
            </a:extLst>
          </p:cNvPr>
          <p:cNvSpPr/>
          <p:nvPr/>
        </p:nvSpPr>
        <p:spPr>
          <a:xfrm>
            <a:off x="7502882" y="2746699"/>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813D573-F6D3-73C2-DBBF-9113B057F4F2}"/>
              </a:ext>
            </a:extLst>
          </p:cNvPr>
          <p:cNvSpPr/>
          <p:nvPr/>
        </p:nvSpPr>
        <p:spPr>
          <a:xfrm>
            <a:off x="8395272" y="2746698"/>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D02A7BB8-36F7-80F2-4433-89217908845E}"/>
              </a:ext>
            </a:extLst>
          </p:cNvPr>
          <p:cNvSpPr/>
          <p:nvPr/>
        </p:nvSpPr>
        <p:spPr>
          <a:xfrm>
            <a:off x="9471597" y="2746698"/>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39FEF018-9F7A-5ABF-2FBA-D5A0E4AD34F2}"/>
              </a:ext>
            </a:extLst>
          </p:cNvPr>
          <p:cNvSpPr/>
          <p:nvPr/>
        </p:nvSpPr>
        <p:spPr>
          <a:xfrm>
            <a:off x="10614597" y="2746697"/>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3894E574-8CC3-8FE7-D17D-F476A8ED6536}"/>
              </a:ext>
            </a:extLst>
          </p:cNvPr>
          <p:cNvSpPr/>
          <p:nvPr/>
        </p:nvSpPr>
        <p:spPr>
          <a:xfrm>
            <a:off x="6531332" y="3161492"/>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59101209-4617-C0B5-2634-ED4F033BE0AD}"/>
              </a:ext>
            </a:extLst>
          </p:cNvPr>
          <p:cNvSpPr/>
          <p:nvPr/>
        </p:nvSpPr>
        <p:spPr>
          <a:xfrm>
            <a:off x="7502882" y="3161492"/>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C77C9CF3-6B46-311B-9BAE-FC324452BC32}"/>
              </a:ext>
            </a:extLst>
          </p:cNvPr>
          <p:cNvSpPr/>
          <p:nvPr/>
        </p:nvSpPr>
        <p:spPr>
          <a:xfrm>
            <a:off x="8395272" y="3161491"/>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2A8CEAE2-907F-BB42-5872-22188BA5D770}"/>
              </a:ext>
            </a:extLst>
          </p:cNvPr>
          <p:cNvSpPr/>
          <p:nvPr/>
        </p:nvSpPr>
        <p:spPr>
          <a:xfrm>
            <a:off x="9471597" y="3161491"/>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0F7C917-AFFA-1831-F48D-2E06562628B8}"/>
              </a:ext>
            </a:extLst>
          </p:cNvPr>
          <p:cNvSpPr/>
          <p:nvPr/>
        </p:nvSpPr>
        <p:spPr>
          <a:xfrm>
            <a:off x="10614597" y="3161490"/>
            <a:ext cx="158320" cy="151723"/>
          </a:xfrm>
          <a:prstGeom prst="ellipse">
            <a:avLst/>
          </a:prstGeom>
          <a:solidFill>
            <a:schemeClr val="tx2">
              <a:lumMod val="20000"/>
              <a:lumOff val="80000"/>
            </a:schemeClr>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3" name="Table 22">
            <a:extLst>
              <a:ext uri="{FF2B5EF4-FFF2-40B4-BE49-F238E27FC236}">
                <a16:creationId xmlns:a16="http://schemas.microsoft.com/office/drawing/2014/main" id="{E8728312-F1BD-CDA1-00B5-FD428432CB07}"/>
              </a:ext>
            </a:extLst>
          </p:cNvPr>
          <p:cNvGraphicFramePr>
            <a:graphicFrameLocks noGrp="1"/>
          </p:cNvGraphicFramePr>
          <p:nvPr>
            <p:extLst>
              <p:ext uri="{D42A27DB-BD31-4B8C-83A1-F6EECF244321}">
                <p14:modId xmlns:p14="http://schemas.microsoft.com/office/powerpoint/2010/main" val="643118098"/>
              </p:ext>
            </p:extLst>
          </p:nvPr>
        </p:nvGraphicFramePr>
        <p:xfrm>
          <a:off x="910128" y="3694683"/>
          <a:ext cx="10252074" cy="2416779"/>
        </p:xfrm>
        <a:graphic>
          <a:graphicData uri="http://schemas.openxmlformats.org/drawingml/2006/table">
            <a:tbl>
              <a:tblPr firstRow="1" bandRow="1">
                <a:tableStyleId>{0660B408-B3CF-4A94-85FC-2B1E0A45F4A2}</a:tableStyleId>
              </a:tblPr>
              <a:tblGrid>
                <a:gridCol w="1708679">
                  <a:extLst>
                    <a:ext uri="{9D8B030D-6E8A-4147-A177-3AD203B41FA5}">
                      <a16:colId xmlns:a16="http://schemas.microsoft.com/office/drawing/2014/main" val="2254875945"/>
                    </a:ext>
                  </a:extLst>
                </a:gridCol>
                <a:gridCol w="1708679">
                  <a:extLst>
                    <a:ext uri="{9D8B030D-6E8A-4147-A177-3AD203B41FA5}">
                      <a16:colId xmlns:a16="http://schemas.microsoft.com/office/drawing/2014/main" val="4139123180"/>
                    </a:ext>
                  </a:extLst>
                </a:gridCol>
                <a:gridCol w="1425614">
                  <a:extLst>
                    <a:ext uri="{9D8B030D-6E8A-4147-A177-3AD203B41FA5}">
                      <a16:colId xmlns:a16="http://schemas.microsoft.com/office/drawing/2014/main" val="623118942"/>
                    </a:ext>
                  </a:extLst>
                </a:gridCol>
                <a:gridCol w="1533525">
                  <a:extLst>
                    <a:ext uri="{9D8B030D-6E8A-4147-A177-3AD203B41FA5}">
                      <a16:colId xmlns:a16="http://schemas.microsoft.com/office/drawing/2014/main" val="2539832123"/>
                    </a:ext>
                  </a:extLst>
                </a:gridCol>
                <a:gridCol w="2543175">
                  <a:extLst>
                    <a:ext uri="{9D8B030D-6E8A-4147-A177-3AD203B41FA5}">
                      <a16:colId xmlns:a16="http://schemas.microsoft.com/office/drawing/2014/main" val="2406286637"/>
                    </a:ext>
                  </a:extLst>
                </a:gridCol>
                <a:gridCol w="1332402">
                  <a:extLst>
                    <a:ext uri="{9D8B030D-6E8A-4147-A177-3AD203B41FA5}">
                      <a16:colId xmlns:a16="http://schemas.microsoft.com/office/drawing/2014/main" val="4191905970"/>
                    </a:ext>
                  </a:extLst>
                </a:gridCol>
              </a:tblGrid>
              <a:tr h="531273">
                <a:tc>
                  <a:txBody>
                    <a:bodyPr/>
                    <a:lstStyle/>
                    <a:p>
                      <a:endParaRPr lang="en-US" dirty="0"/>
                    </a:p>
                  </a:txBody>
                  <a:tcPr/>
                </a:tc>
                <a:tc>
                  <a:txBody>
                    <a:bodyPr/>
                    <a:lstStyle/>
                    <a:p>
                      <a:r>
                        <a:rPr lang="en-US" sz="1200" b="0" dirty="0">
                          <a:solidFill>
                            <a:schemeClr val="bg1"/>
                          </a:solidFill>
                        </a:rPr>
                        <a:t>How frequently did you interact with the agency in the past 3 months?</a:t>
                      </a:r>
                    </a:p>
                  </a:txBody>
                  <a:tcPr/>
                </a:tc>
                <a:tc>
                  <a:txBody>
                    <a:bodyPr/>
                    <a:lstStyle/>
                    <a:p>
                      <a:r>
                        <a:rPr lang="en-US" sz="1200" b="0" dirty="0">
                          <a:solidFill>
                            <a:schemeClr val="bg1"/>
                          </a:solidFill>
                        </a:rPr>
                        <a:t>How much do you like to work with this agency?</a:t>
                      </a:r>
                    </a:p>
                  </a:txBody>
                  <a:tcPr/>
                </a:tc>
                <a:tc>
                  <a:txBody>
                    <a:bodyPr/>
                    <a:lstStyle/>
                    <a:p>
                      <a:r>
                        <a:rPr lang="en-US" sz="1200" b="0" dirty="0">
                          <a:solidFill>
                            <a:schemeClr val="bg1"/>
                          </a:solidFill>
                        </a:rPr>
                        <a:t>Are you familiar with the services this agency provides?</a:t>
                      </a:r>
                    </a:p>
                  </a:txBody>
                  <a:tcPr/>
                </a:tc>
                <a:tc>
                  <a:txBody>
                    <a:bodyPr/>
                    <a:lstStyle/>
                    <a:p>
                      <a:r>
                        <a:rPr lang="en-US" sz="1200" b="0" dirty="0">
                          <a:solidFill>
                            <a:schemeClr val="bg1"/>
                          </a:solidFill>
                        </a:rPr>
                        <a:t>How effective are you in working together with this agency for people with co-occurring disorders and experiencing homelessness?</a:t>
                      </a:r>
                    </a:p>
                  </a:txBody>
                  <a:tcPr/>
                </a:tc>
                <a:tc>
                  <a:txBody>
                    <a:bodyPr/>
                    <a:lstStyle/>
                    <a:p>
                      <a:r>
                        <a:rPr lang="en-US" sz="1200" b="0" dirty="0">
                          <a:solidFill>
                            <a:schemeClr val="bg1"/>
                          </a:solidFill>
                        </a:rPr>
                        <a:t>How did you first establish the connection with this agency?</a:t>
                      </a:r>
                    </a:p>
                  </a:txBody>
                  <a:tcPr/>
                </a:tc>
                <a:extLst>
                  <a:ext uri="{0D108BD9-81ED-4DB2-BD59-A6C34878D82A}">
                    <a16:rowId xmlns:a16="http://schemas.microsoft.com/office/drawing/2014/main" val="3904222886"/>
                  </a:ext>
                </a:extLst>
              </a:tr>
              <a:tr h="531273">
                <a:tc>
                  <a:txBody>
                    <a:bodyPr/>
                    <a:lstStyle/>
                    <a:p>
                      <a:pPr algn="ctr"/>
                      <a:r>
                        <a:rPr lang="en-US" sz="1400" dirty="0"/>
                        <a:t>Agency 01</a:t>
                      </a:r>
                    </a:p>
                  </a:txBody>
                  <a:tcPr anchor="ctr"/>
                </a:tc>
                <a:tc>
                  <a:txBody>
                    <a:bodyPr/>
                    <a:lstStyle/>
                    <a:p>
                      <a:endParaRPr lang="en-US" dirty="0"/>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extLst>
                  <a:ext uri="{0D108BD9-81ED-4DB2-BD59-A6C34878D82A}">
                    <a16:rowId xmlns:a16="http://schemas.microsoft.com/office/drawing/2014/main" val="2574842716"/>
                  </a:ext>
                </a:extLst>
              </a:tr>
              <a:tr h="531273">
                <a:tc>
                  <a:txBody>
                    <a:bodyPr/>
                    <a:lstStyle/>
                    <a:p>
                      <a:pPr algn="ctr"/>
                      <a:r>
                        <a:rPr lang="en-US" sz="1400" dirty="0"/>
                        <a:t>Agency 02</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750442547"/>
                  </a:ext>
                </a:extLst>
              </a:tr>
              <a:tr h="531273">
                <a:tc>
                  <a:txBody>
                    <a:bodyPr/>
                    <a:lstStyle/>
                    <a:p>
                      <a:pPr algn="ctr"/>
                      <a:r>
                        <a:rPr lang="en-US" sz="1400" dirty="0"/>
                        <a:t>Agency 03</a:t>
                      </a:r>
                    </a:p>
                  </a:txBody>
                  <a:tcPr anchor="ct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3932557676"/>
                  </a:ext>
                </a:extLst>
              </a:tr>
            </a:tbl>
          </a:graphicData>
        </a:graphic>
      </p:graphicFrame>
      <p:pic>
        <p:nvPicPr>
          <p:cNvPr id="25" name="Picture 24">
            <a:extLst>
              <a:ext uri="{FF2B5EF4-FFF2-40B4-BE49-F238E27FC236}">
                <a16:creationId xmlns:a16="http://schemas.microsoft.com/office/drawing/2014/main" id="{FD4C8BFC-C2A9-3033-B94A-D1FECE4B23F2}"/>
              </a:ext>
            </a:extLst>
          </p:cNvPr>
          <p:cNvPicPr>
            <a:picLocks noChangeAspect="1"/>
          </p:cNvPicPr>
          <p:nvPr/>
        </p:nvPicPr>
        <p:blipFill>
          <a:blip r:embed="rId2"/>
          <a:stretch>
            <a:fillRect/>
          </a:stretch>
        </p:blipFill>
        <p:spPr>
          <a:xfrm>
            <a:off x="2928866" y="5199334"/>
            <a:ext cx="1019317" cy="238158"/>
          </a:xfrm>
          <a:prstGeom prst="rect">
            <a:avLst/>
          </a:prstGeom>
        </p:spPr>
      </p:pic>
      <p:pic>
        <p:nvPicPr>
          <p:cNvPr id="26" name="Picture 25">
            <a:extLst>
              <a:ext uri="{FF2B5EF4-FFF2-40B4-BE49-F238E27FC236}">
                <a16:creationId xmlns:a16="http://schemas.microsoft.com/office/drawing/2014/main" id="{228D1B54-A8C6-4EF7-5895-E4A779EF9248}"/>
              </a:ext>
            </a:extLst>
          </p:cNvPr>
          <p:cNvPicPr>
            <a:picLocks noChangeAspect="1"/>
          </p:cNvPicPr>
          <p:nvPr/>
        </p:nvPicPr>
        <p:blipFill>
          <a:blip r:embed="rId2"/>
          <a:stretch>
            <a:fillRect/>
          </a:stretch>
        </p:blipFill>
        <p:spPr>
          <a:xfrm>
            <a:off x="4481441" y="5199334"/>
            <a:ext cx="1019317" cy="238158"/>
          </a:xfrm>
          <a:prstGeom prst="rect">
            <a:avLst/>
          </a:prstGeom>
        </p:spPr>
      </p:pic>
      <p:pic>
        <p:nvPicPr>
          <p:cNvPr id="27" name="Picture 26">
            <a:extLst>
              <a:ext uri="{FF2B5EF4-FFF2-40B4-BE49-F238E27FC236}">
                <a16:creationId xmlns:a16="http://schemas.microsoft.com/office/drawing/2014/main" id="{F416CF98-B8B0-20E1-4A7C-8453A143C3CF}"/>
              </a:ext>
            </a:extLst>
          </p:cNvPr>
          <p:cNvPicPr>
            <a:picLocks noChangeAspect="1"/>
          </p:cNvPicPr>
          <p:nvPr/>
        </p:nvPicPr>
        <p:blipFill>
          <a:blip r:embed="rId2"/>
          <a:stretch>
            <a:fillRect/>
          </a:stretch>
        </p:blipFill>
        <p:spPr>
          <a:xfrm>
            <a:off x="6021673" y="5199334"/>
            <a:ext cx="1019317" cy="238158"/>
          </a:xfrm>
          <a:prstGeom prst="rect">
            <a:avLst/>
          </a:prstGeom>
        </p:spPr>
      </p:pic>
      <p:pic>
        <p:nvPicPr>
          <p:cNvPr id="28" name="Picture 27">
            <a:extLst>
              <a:ext uri="{FF2B5EF4-FFF2-40B4-BE49-F238E27FC236}">
                <a16:creationId xmlns:a16="http://schemas.microsoft.com/office/drawing/2014/main" id="{3B9ED99C-D592-31CF-0495-8D9371820172}"/>
              </a:ext>
            </a:extLst>
          </p:cNvPr>
          <p:cNvPicPr>
            <a:picLocks noChangeAspect="1"/>
          </p:cNvPicPr>
          <p:nvPr/>
        </p:nvPicPr>
        <p:blipFill>
          <a:blip r:embed="rId2"/>
          <a:stretch>
            <a:fillRect/>
          </a:stretch>
        </p:blipFill>
        <p:spPr>
          <a:xfrm>
            <a:off x="8082278" y="5202797"/>
            <a:ext cx="1019317" cy="238158"/>
          </a:xfrm>
          <a:prstGeom prst="rect">
            <a:avLst/>
          </a:prstGeom>
        </p:spPr>
      </p:pic>
      <p:pic>
        <p:nvPicPr>
          <p:cNvPr id="29" name="Picture 28">
            <a:extLst>
              <a:ext uri="{FF2B5EF4-FFF2-40B4-BE49-F238E27FC236}">
                <a16:creationId xmlns:a16="http://schemas.microsoft.com/office/drawing/2014/main" id="{F60C4E7D-088D-B537-7A44-B82C6D6C8F92}"/>
              </a:ext>
            </a:extLst>
          </p:cNvPr>
          <p:cNvPicPr>
            <a:picLocks noChangeAspect="1"/>
          </p:cNvPicPr>
          <p:nvPr/>
        </p:nvPicPr>
        <p:blipFill>
          <a:blip r:embed="rId2"/>
          <a:stretch>
            <a:fillRect/>
          </a:stretch>
        </p:blipFill>
        <p:spPr>
          <a:xfrm>
            <a:off x="10006328" y="5208084"/>
            <a:ext cx="1019317" cy="238158"/>
          </a:xfrm>
          <a:prstGeom prst="rect">
            <a:avLst/>
          </a:prstGeom>
        </p:spPr>
      </p:pic>
      <p:pic>
        <p:nvPicPr>
          <p:cNvPr id="30" name="Picture 29">
            <a:extLst>
              <a:ext uri="{FF2B5EF4-FFF2-40B4-BE49-F238E27FC236}">
                <a16:creationId xmlns:a16="http://schemas.microsoft.com/office/drawing/2014/main" id="{4846ECA0-B27C-38BF-2766-26C7459933DE}"/>
              </a:ext>
            </a:extLst>
          </p:cNvPr>
          <p:cNvPicPr>
            <a:picLocks noChangeAspect="1"/>
          </p:cNvPicPr>
          <p:nvPr/>
        </p:nvPicPr>
        <p:blipFill>
          <a:blip r:embed="rId2"/>
          <a:stretch>
            <a:fillRect/>
          </a:stretch>
        </p:blipFill>
        <p:spPr>
          <a:xfrm>
            <a:off x="2928866" y="5767222"/>
            <a:ext cx="1019317" cy="238158"/>
          </a:xfrm>
          <a:prstGeom prst="rect">
            <a:avLst/>
          </a:prstGeom>
        </p:spPr>
      </p:pic>
      <p:pic>
        <p:nvPicPr>
          <p:cNvPr id="31" name="Picture 30">
            <a:extLst>
              <a:ext uri="{FF2B5EF4-FFF2-40B4-BE49-F238E27FC236}">
                <a16:creationId xmlns:a16="http://schemas.microsoft.com/office/drawing/2014/main" id="{4DABEB2F-7757-E211-D0EA-FAAF7068C8D8}"/>
              </a:ext>
            </a:extLst>
          </p:cNvPr>
          <p:cNvPicPr>
            <a:picLocks noChangeAspect="1"/>
          </p:cNvPicPr>
          <p:nvPr/>
        </p:nvPicPr>
        <p:blipFill>
          <a:blip r:embed="rId2"/>
          <a:stretch>
            <a:fillRect/>
          </a:stretch>
        </p:blipFill>
        <p:spPr>
          <a:xfrm>
            <a:off x="4481441" y="5767222"/>
            <a:ext cx="1019317" cy="238158"/>
          </a:xfrm>
          <a:prstGeom prst="rect">
            <a:avLst/>
          </a:prstGeom>
        </p:spPr>
      </p:pic>
      <p:pic>
        <p:nvPicPr>
          <p:cNvPr id="32" name="Picture 31">
            <a:extLst>
              <a:ext uri="{FF2B5EF4-FFF2-40B4-BE49-F238E27FC236}">
                <a16:creationId xmlns:a16="http://schemas.microsoft.com/office/drawing/2014/main" id="{B245B225-CB2E-E5C0-34CF-57E4DD492E63}"/>
              </a:ext>
            </a:extLst>
          </p:cNvPr>
          <p:cNvPicPr>
            <a:picLocks noChangeAspect="1"/>
          </p:cNvPicPr>
          <p:nvPr/>
        </p:nvPicPr>
        <p:blipFill>
          <a:blip r:embed="rId2"/>
          <a:stretch>
            <a:fillRect/>
          </a:stretch>
        </p:blipFill>
        <p:spPr>
          <a:xfrm>
            <a:off x="6021673" y="5767222"/>
            <a:ext cx="1019317" cy="238158"/>
          </a:xfrm>
          <a:prstGeom prst="rect">
            <a:avLst/>
          </a:prstGeom>
        </p:spPr>
      </p:pic>
      <p:pic>
        <p:nvPicPr>
          <p:cNvPr id="33" name="Picture 32">
            <a:extLst>
              <a:ext uri="{FF2B5EF4-FFF2-40B4-BE49-F238E27FC236}">
                <a16:creationId xmlns:a16="http://schemas.microsoft.com/office/drawing/2014/main" id="{09BA79C5-5514-60CC-5357-C276980B3D43}"/>
              </a:ext>
            </a:extLst>
          </p:cNvPr>
          <p:cNvPicPr>
            <a:picLocks noChangeAspect="1"/>
          </p:cNvPicPr>
          <p:nvPr/>
        </p:nvPicPr>
        <p:blipFill>
          <a:blip r:embed="rId2"/>
          <a:stretch>
            <a:fillRect/>
          </a:stretch>
        </p:blipFill>
        <p:spPr>
          <a:xfrm>
            <a:off x="8082278" y="5770685"/>
            <a:ext cx="1019317" cy="238158"/>
          </a:xfrm>
          <a:prstGeom prst="rect">
            <a:avLst/>
          </a:prstGeom>
        </p:spPr>
      </p:pic>
      <p:pic>
        <p:nvPicPr>
          <p:cNvPr id="34" name="Picture 33">
            <a:extLst>
              <a:ext uri="{FF2B5EF4-FFF2-40B4-BE49-F238E27FC236}">
                <a16:creationId xmlns:a16="http://schemas.microsoft.com/office/drawing/2014/main" id="{8DAD9FD2-0A34-E666-BCFB-9D2FB4A72D3B}"/>
              </a:ext>
            </a:extLst>
          </p:cNvPr>
          <p:cNvPicPr>
            <a:picLocks noChangeAspect="1"/>
          </p:cNvPicPr>
          <p:nvPr/>
        </p:nvPicPr>
        <p:blipFill>
          <a:blip r:embed="rId2"/>
          <a:stretch>
            <a:fillRect/>
          </a:stretch>
        </p:blipFill>
        <p:spPr>
          <a:xfrm>
            <a:off x="10006328" y="5775972"/>
            <a:ext cx="1019317" cy="238158"/>
          </a:xfrm>
          <a:prstGeom prst="rect">
            <a:avLst/>
          </a:prstGeom>
        </p:spPr>
      </p:pic>
      <p:pic>
        <p:nvPicPr>
          <p:cNvPr id="36" name="Picture 35">
            <a:extLst>
              <a:ext uri="{FF2B5EF4-FFF2-40B4-BE49-F238E27FC236}">
                <a16:creationId xmlns:a16="http://schemas.microsoft.com/office/drawing/2014/main" id="{3523F47C-B50D-1457-C070-6BD55C5187E9}"/>
              </a:ext>
            </a:extLst>
          </p:cNvPr>
          <p:cNvPicPr>
            <a:picLocks noChangeAspect="1"/>
          </p:cNvPicPr>
          <p:nvPr/>
        </p:nvPicPr>
        <p:blipFill>
          <a:blip r:embed="rId3"/>
          <a:stretch>
            <a:fillRect/>
          </a:stretch>
        </p:blipFill>
        <p:spPr>
          <a:xfrm>
            <a:off x="2943226" y="4618228"/>
            <a:ext cx="1004957" cy="1156648"/>
          </a:xfrm>
          <a:prstGeom prst="rect">
            <a:avLst/>
          </a:prstGeom>
        </p:spPr>
      </p:pic>
      <p:pic>
        <p:nvPicPr>
          <p:cNvPr id="38" name="Picture 37">
            <a:extLst>
              <a:ext uri="{FF2B5EF4-FFF2-40B4-BE49-F238E27FC236}">
                <a16:creationId xmlns:a16="http://schemas.microsoft.com/office/drawing/2014/main" id="{89E6A6F8-4EE5-0D16-B220-B0ADDF3E001B}"/>
              </a:ext>
            </a:extLst>
          </p:cNvPr>
          <p:cNvPicPr>
            <a:picLocks noChangeAspect="1"/>
          </p:cNvPicPr>
          <p:nvPr/>
        </p:nvPicPr>
        <p:blipFill>
          <a:blip r:embed="rId4"/>
          <a:stretch>
            <a:fillRect/>
          </a:stretch>
        </p:blipFill>
        <p:spPr>
          <a:xfrm>
            <a:off x="4481441" y="4618228"/>
            <a:ext cx="1019317" cy="1190791"/>
          </a:xfrm>
          <a:prstGeom prst="rect">
            <a:avLst/>
          </a:prstGeom>
        </p:spPr>
      </p:pic>
      <p:pic>
        <p:nvPicPr>
          <p:cNvPr id="40" name="Picture 39">
            <a:extLst>
              <a:ext uri="{FF2B5EF4-FFF2-40B4-BE49-F238E27FC236}">
                <a16:creationId xmlns:a16="http://schemas.microsoft.com/office/drawing/2014/main" id="{EC883404-8C12-1B82-0C08-046ED72EFEDA}"/>
              </a:ext>
            </a:extLst>
          </p:cNvPr>
          <p:cNvPicPr>
            <a:picLocks noChangeAspect="1"/>
          </p:cNvPicPr>
          <p:nvPr/>
        </p:nvPicPr>
        <p:blipFill>
          <a:blip r:embed="rId5"/>
          <a:stretch>
            <a:fillRect/>
          </a:stretch>
        </p:blipFill>
        <p:spPr>
          <a:xfrm>
            <a:off x="5881912" y="4645540"/>
            <a:ext cx="1244815" cy="1181265"/>
          </a:xfrm>
          <a:prstGeom prst="rect">
            <a:avLst/>
          </a:prstGeom>
        </p:spPr>
      </p:pic>
      <p:pic>
        <p:nvPicPr>
          <p:cNvPr id="42" name="Picture 41">
            <a:extLst>
              <a:ext uri="{FF2B5EF4-FFF2-40B4-BE49-F238E27FC236}">
                <a16:creationId xmlns:a16="http://schemas.microsoft.com/office/drawing/2014/main" id="{75E59D2B-3F3F-6E9A-4022-BE7ECAA47C2B}"/>
              </a:ext>
            </a:extLst>
          </p:cNvPr>
          <p:cNvPicPr>
            <a:picLocks noChangeAspect="1"/>
          </p:cNvPicPr>
          <p:nvPr/>
        </p:nvPicPr>
        <p:blipFill>
          <a:blip r:embed="rId6"/>
          <a:stretch>
            <a:fillRect/>
          </a:stretch>
        </p:blipFill>
        <p:spPr>
          <a:xfrm>
            <a:off x="8063225" y="4635806"/>
            <a:ext cx="1038370" cy="1228896"/>
          </a:xfrm>
          <a:prstGeom prst="rect">
            <a:avLst/>
          </a:prstGeom>
        </p:spPr>
      </p:pic>
      <p:pic>
        <p:nvPicPr>
          <p:cNvPr id="44" name="Picture 43">
            <a:extLst>
              <a:ext uri="{FF2B5EF4-FFF2-40B4-BE49-F238E27FC236}">
                <a16:creationId xmlns:a16="http://schemas.microsoft.com/office/drawing/2014/main" id="{F7AB57F6-EA8E-9A54-4396-EBEF5B238EA2}"/>
              </a:ext>
            </a:extLst>
          </p:cNvPr>
          <p:cNvPicPr>
            <a:picLocks noChangeAspect="1"/>
          </p:cNvPicPr>
          <p:nvPr/>
        </p:nvPicPr>
        <p:blipFill>
          <a:blip r:embed="rId7"/>
          <a:stretch>
            <a:fillRect/>
          </a:stretch>
        </p:blipFill>
        <p:spPr>
          <a:xfrm>
            <a:off x="9900254" y="4618228"/>
            <a:ext cx="3590412" cy="1448362"/>
          </a:xfrm>
          <a:prstGeom prst="rect">
            <a:avLst/>
          </a:prstGeom>
        </p:spPr>
      </p:pic>
      <p:sp>
        <p:nvSpPr>
          <p:cNvPr id="3" name="Footer Placeholder 3">
            <a:extLst>
              <a:ext uri="{FF2B5EF4-FFF2-40B4-BE49-F238E27FC236}">
                <a16:creationId xmlns:a16="http://schemas.microsoft.com/office/drawing/2014/main" id="{B6198790-9A52-091A-4790-72D79717E769}"/>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8"/>
              </a:rPr>
              <a:t>https://nrcfcp.uiowa.edu/</a:t>
            </a:r>
            <a:r>
              <a:rPr lang="en-US" dirty="0"/>
              <a:t> </a:t>
            </a:r>
            <a:r>
              <a:rPr lang="en-US" sz="1400" dirty="0">
                <a:hlinkClick r:id="rId9"/>
              </a:rPr>
              <a:t>https://pubhealtheval.org.uiowa.edu</a:t>
            </a:r>
            <a:endParaRPr lang="en-US" dirty="0"/>
          </a:p>
        </p:txBody>
      </p:sp>
    </p:spTree>
    <p:extLst>
      <p:ext uri="{BB962C8B-B14F-4D97-AF65-F5344CB8AC3E}">
        <p14:creationId xmlns:p14="http://schemas.microsoft.com/office/powerpoint/2010/main" val="873022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24EE1EE-1897-433C-5105-FCF080A234C7}"/>
              </a:ext>
            </a:extLst>
          </p:cNvPr>
          <p:cNvGraphicFramePr>
            <a:graphicFrameLocks noGrp="1"/>
          </p:cNvGraphicFramePr>
          <p:nvPr>
            <p:ph idx="10"/>
            <p:extLst>
              <p:ext uri="{D42A27DB-BD31-4B8C-83A1-F6EECF244321}">
                <p14:modId xmlns:p14="http://schemas.microsoft.com/office/powerpoint/2010/main" val="1124500330"/>
              </p:ext>
            </p:extLst>
          </p:nvPr>
        </p:nvGraphicFramePr>
        <p:xfrm>
          <a:off x="951952" y="1577344"/>
          <a:ext cx="10252074" cy="3669022"/>
        </p:xfrm>
        <a:graphic>
          <a:graphicData uri="http://schemas.openxmlformats.org/drawingml/2006/table">
            <a:tbl>
              <a:tblPr firstRow="1" bandRow="1">
                <a:tableStyleId>{5C22544A-7EE6-4342-B048-85BDC9FD1C3A}</a:tableStyleId>
              </a:tblPr>
              <a:tblGrid>
                <a:gridCol w="8797976">
                  <a:extLst>
                    <a:ext uri="{9D8B030D-6E8A-4147-A177-3AD203B41FA5}">
                      <a16:colId xmlns:a16="http://schemas.microsoft.com/office/drawing/2014/main" val="1598278649"/>
                    </a:ext>
                  </a:extLst>
                </a:gridCol>
                <a:gridCol w="1454098">
                  <a:extLst>
                    <a:ext uri="{9D8B030D-6E8A-4147-A177-3AD203B41FA5}">
                      <a16:colId xmlns:a16="http://schemas.microsoft.com/office/drawing/2014/main" val="3043701230"/>
                    </a:ext>
                  </a:extLst>
                </a:gridCol>
              </a:tblGrid>
              <a:tr h="417194">
                <a:tc>
                  <a:txBody>
                    <a:bodyPr/>
                    <a:lstStyle/>
                    <a:p>
                      <a:r>
                        <a:rPr lang="en-US" dirty="0"/>
                        <a:t>Statement with higher agreement scores</a:t>
                      </a:r>
                    </a:p>
                  </a:txBody>
                  <a:tcPr/>
                </a:tc>
                <a:tc>
                  <a:txBody>
                    <a:bodyPr/>
                    <a:lstStyle/>
                    <a:p>
                      <a:r>
                        <a:rPr lang="en-US" dirty="0"/>
                        <a:t>Mean Score</a:t>
                      </a:r>
                    </a:p>
                  </a:txBody>
                  <a:tcPr/>
                </a:tc>
                <a:extLst>
                  <a:ext uri="{0D108BD9-81ED-4DB2-BD59-A6C34878D82A}">
                    <a16:rowId xmlns:a16="http://schemas.microsoft.com/office/drawing/2014/main" val="475975283"/>
                  </a:ext>
                </a:extLst>
              </a:tr>
              <a:tr h="417194">
                <a:tc>
                  <a:txBody>
                    <a:bodyPr/>
                    <a:lstStyle/>
                    <a:p>
                      <a:r>
                        <a:rPr lang="en-US" sz="1400" dirty="0"/>
                        <a:t>Staff of providers in our community demonstrate trust for one another</a:t>
                      </a:r>
                    </a:p>
                  </a:txBody>
                  <a:tcPr anchor="ctr"/>
                </a:tc>
                <a:tc>
                  <a:txBody>
                    <a:bodyPr/>
                    <a:lstStyle/>
                    <a:p>
                      <a:pPr algn="ctr"/>
                      <a:r>
                        <a:rPr lang="en-US" sz="1400" dirty="0"/>
                        <a:t>4.00</a:t>
                      </a:r>
                    </a:p>
                  </a:txBody>
                  <a:tcPr anchor="ctr"/>
                </a:tc>
                <a:extLst>
                  <a:ext uri="{0D108BD9-81ED-4DB2-BD59-A6C34878D82A}">
                    <a16:rowId xmlns:a16="http://schemas.microsoft.com/office/drawing/2014/main" val="2051365700"/>
                  </a:ext>
                </a:extLst>
              </a:tr>
              <a:tr h="417194">
                <a:tc>
                  <a:txBody>
                    <a:bodyPr/>
                    <a:lstStyle/>
                    <a:p>
                      <a:r>
                        <a:rPr lang="en-US" sz="1400" kern="1200" dirty="0">
                          <a:solidFill>
                            <a:schemeClr val="dk1"/>
                          </a:solidFill>
                          <a:effectLst/>
                          <a:latin typeface="+mn-lt"/>
                          <a:ea typeface="+mn-ea"/>
                          <a:cs typeface="+mn-cs"/>
                        </a:rPr>
                        <a:t>I have an equal voice within this service provider community</a:t>
                      </a:r>
                      <a:endParaRPr lang="en-US" sz="1400" dirty="0"/>
                    </a:p>
                  </a:txBody>
                  <a:tcPr anchor="ctr"/>
                </a:tc>
                <a:tc>
                  <a:txBody>
                    <a:bodyPr/>
                    <a:lstStyle/>
                    <a:p>
                      <a:pPr algn="ctr"/>
                      <a:r>
                        <a:rPr lang="en-US" sz="1400" dirty="0"/>
                        <a:t>3.90</a:t>
                      </a:r>
                    </a:p>
                  </a:txBody>
                  <a:tcPr anchor="ctr"/>
                </a:tc>
                <a:extLst>
                  <a:ext uri="{0D108BD9-81ED-4DB2-BD59-A6C34878D82A}">
                    <a16:rowId xmlns:a16="http://schemas.microsoft.com/office/drawing/2014/main" val="3376177826"/>
                  </a:ext>
                </a:extLst>
              </a:tr>
              <a:tr h="417194">
                <a:tc>
                  <a:txBody>
                    <a:bodyPr/>
                    <a:lstStyle/>
                    <a:p>
                      <a:r>
                        <a:rPr lang="en-US" sz="1400" kern="1200" dirty="0">
                          <a:solidFill>
                            <a:schemeClr val="dk1"/>
                          </a:solidFill>
                          <a:effectLst/>
                          <a:latin typeface="+mn-lt"/>
                          <a:ea typeface="+mn-ea"/>
                          <a:cs typeface="+mn-cs"/>
                        </a:rPr>
                        <a:t>There is a clear, shared vision for what our community is trying to do to serve individuals and families in need</a:t>
                      </a:r>
                      <a:endParaRPr lang="en-US" sz="1400" dirty="0"/>
                    </a:p>
                  </a:txBody>
                  <a:tcPr anchor="ctr"/>
                </a:tc>
                <a:tc>
                  <a:txBody>
                    <a:bodyPr/>
                    <a:lstStyle/>
                    <a:p>
                      <a:pPr algn="ctr"/>
                      <a:r>
                        <a:rPr lang="en-US" sz="1400" dirty="0"/>
                        <a:t>3.80</a:t>
                      </a:r>
                    </a:p>
                  </a:txBody>
                  <a:tcPr anchor="ctr"/>
                </a:tc>
                <a:extLst>
                  <a:ext uri="{0D108BD9-81ED-4DB2-BD59-A6C34878D82A}">
                    <a16:rowId xmlns:a16="http://schemas.microsoft.com/office/drawing/2014/main" val="684298921"/>
                  </a:ext>
                </a:extLst>
              </a:tr>
              <a:tr h="5829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kern="1200" dirty="0">
                          <a:solidFill>
                            <a:schemeClr val="dk1"/>
                          </a:solidFill>
                          <a:effectLst/>
                          <a:latin typeface="+mn-lt"/>
                          <a:ea typeface="+mn-ea"/>
                          <a:cs typeface="+mn-cs"/>
                        </a:rPr>
                        <a:t>In our community, service providers do a good job at documenting our progress and </a:t>
                      </a:r>
                    </a:p>
                    <a:p>
                      <a:r>
                        <a:rPr lang="en-US" sz="1400" dirty="0"/>
                        <a:t>measuring outcomes</a:t>
                      </a:r>
                    </a:p>
                  </a:txBody>
                  <a:tcPr anchor="ctr"/>
                </a:tc>
                <a:tc>
                  <a:txBody>
                    <a:bodyPr/>
                    <a:lstStyle/>
                    <a:p>
                      <a:pPr algn="ctr"/>
                      <a:r>
                        <a:rPr lang="en-US" sz="1400" dirty="0"/>
                        <a:t>3.70</a:t>
                      </a:r>
                    </a:p>
                  </a:txBody>
                  <a:tcPr anchor="ctr"/>
                </a:tc>
                <a:extLst>
                  <a:ext uri="{0D108BD9-81ED-4DB2-BD59-A6C34878D82A}">
                    <a16:rowId xmlns:a16="http://schemas.microsoft.com/office/drawing/2014/main" val="3245474285"/>
                  </a:ext>
                </a:extLst>
              </a:tr>
              <a:tr h="417194">
                <a:tc>
                  <a:txBody>
                    <a:bodyPr/>
                    <a:lstStyle/>
                    <a:p>
                      <a:r>
                        <a:rPr lang="en-US" sz="1400" kern="1200" dirty="0">
                          <a:solidFill>
                            <a:schemeClr val="dk1"/>
                          </a:solidFill>
                          <a:effectLst/>
                          <a:latin typeface="+mn-lt"/>
                          <a:ea typeface="+mn-ea"/>
                          <a:cs typeface="+mn-cs"/>
                        </a:rPr>
                        <a:t>In our community, service providers effectively communicate with each other</a:t>
                      </a:r>
                      <a:endParaRPr lang="en-US" sz="1400" dirty="0"/>
                    </a:p>
                  </a:txBody>
                  <a:tcPr anchor="ctr"/>
                </a:tc>
                <a:tc>
                  <a:txBody>
                    <a:bodyPr/>
                    <a:lstStyle/>
                    <a:p>
                      <a:pPr algn="ctr"/>
                      <a:r>
                        <a:rPr lang="en-US" sz="1400" dirty="0"/>
                        <a:t>3.70</a:t>
                      </a:r>
                    </a:p>
                  </a:txBody>
                  <a:tcPr anchor="ctr"/>
                </a:tc>
                <a:extLst>
                  <a:ext uri="{0D108BD9-81ED-4DB2-BD59-A6C34878D82A}">
                    <a16:rowId xmlns:a16="http://schemas.microsoft.com/office/drawing/2014/main" val="481198421"/>
                  </a:ext>
                </a:extLst>
              </a:tr>
              <a:tr h="417194">
                <a:tc>
                  <a:txBody>
                    <a:bodyPr/>
                    <a:lstStyle/>
                    <a:p>
                      <a:r>
                        <a:rPr lang="en-US" sz="1400" kern="1200" dirty="0">
                          <a:solidFill>
                            <a:schemeClr val="dk1"/>
                          </a:solidFill>
                          <a:effectLst/>
                          <a:latin typeface="+mn-lt"/>
                          <a:ea typeface="+mn-ea"/>
                          <a:cs typeface="+mn-cs"/>
                        </a:rPr>
                        <a:t>The service providers in our community usually identify specific, measurable results that we want to achieve</a:t>
                      </a:r>
                      <a:endParaRPr lang="en-US" sz="1400" dirty="0"/>
                    </a:p>
                  </a:txBody>
                  <a:tcPr anchor="ctr"/>
                </a:tc>
                <a:tc>
                  <a:txBody>
                    <a:bodyPr/>
                    <a:lstStyle/>
                    <a:p>
                      <a:pPr algn="ctr"/>
                      <a:r>
                        <a:rPr lang="en-US" sz="1400" dirty="0"/>
                        <a:t>3.60</a:t>
                      </a:r>
                    </a:p>
                  </a:txBody>
                  <a:tcPr anchor="ctr"/>
                </a:tc>
                <a:extLst>
                  <a:ext uri="{0D108BD9-81ED-4DB2-BD59-A6C34878D82A}">
                    <a16:rowId xmlns:a16="http://schemas.microsoft.com/office/drawing/2014/main" val="2303500895"/>
                  </a:ext>
                </a:extLst>
              </a:tr>
              <a:tr h="582929">
                <a:tc>
                  <a:txBody>
                    <a:bodyPr/>
                    <a:lstStyle/>
                    <a:p>
                      <a:r>
                        <a:rPr lang="en-US" sz="1400" kern="1200" dirty="0">
                          <a:solidFill>
                            <a:schemeClr val="dk1"/>
                          </a:solidFill>
                          <a:effectLst/>
                          <a:latin typeface="+mn-lt"/>
                          <a:ea typeface="+mn-ea"/>
                          <a:cs typeface="+mn-cs"/>
                        </a:rPr>
                        <a:t>Service providers in this community commonly share information and resources to assist those experiencing co-occurring disorders and homelessness</a:t>
                      </a:r>
                      <a:endParaRPr lang="en-US" sz="1400" dirty="0"/>
                    </a:p>
                  </a:txBody>
                  <a:tcPr anchor="ctr"/>
                </a:tc>
                <a:tc>
                  <a:txBody>
                    <a:bodyPr/>
                    <a:lstStyle/>
                    <a:p>
                      <a:pPr algn="ctr"/>
                      <a:r>
                        <a:rPr lang="en-US" sz="1400" dirty="0"/>
                        <a:t>3.60</a:t>
                      </a:r>
                    </a:p>
                  </a:txBody>
                  <a:tcPr anchor="ctr"/>
                </a:tc>
                <a:extLst>
                  <a:ext uri="{0D108BD9-81ED-4DB2-BD59-A6C34878D82A}">
                    <a16:rowId xmlns:a16="http://schemas.microsoft.com/office/drawing/2014/main" val="1303412493"/>
                  </a:ext>
                </a:extLst>
              </a:tr>
            </a:tbl>
          </a:graphicData>
        </a:graphic>
      </p:graphicFrame>
      <p:sp>
        <p:nvSpPr>
          <p:cNvPr id="3" name="Title 1">
            <a:extLst>
              <a:ext uri="{FF2B5EF4-FFF2-40B4-BE49-F238E27FC236}">
                <a16:creationId xmlns:a16="http://schemas.microsoft.com/office/drawing/2014/main" id="{74AD8339-57A4-4A7A-5609-287455A309B4}"/>
              </a:ext>
            </a:extLst>
          </p:cNvPr>
          <p:cNvSpPr txBox="1">
            <a:spLocks/>
          </p:cNvSpPr>
          <p:nvPr/>
        </p:nvSpPr>
        <p:spPr>
          <a:xfrm>
            <a:off x="1104899" y="563427"/>
            <a:ext cx="10287001" cy="869089"/>
          </a:xfrm>
          <a:prstGeom prst="rect">
            <a:avLst/>
          </a:prstGeom>
        </p:spPr>
        <p:txBody>
          <a:bodyPr vert="horz" lIns="0" tIns="0" rIns="0" bIns="0" rtlCol="0" anchor="ctr">
            <a:normAutofit fontScale="90000"/>
          </a:bodyPr>
          <a:lstStyle>
            <a:lvl1pPr algn="l" defTabSz="914400" rtl="0" eaLnBrk="1" latinLnBrk="0" hangingPunct="1">
              <a:lnSpc>
                <a:spcPct val="90000"/>
              </a:lnSpc>
              <a:spcBef>
                <a:spcPct val="0"/>
              </a:spcBef>
              <a:buNone/>
              <a:defRPr sz="4000" b="1" kern="1200">
                <a:solidFill>
                  <a:schemeClr val="tx1"/>
                </a:solidFill>
                <a:latin typeface="Roboto" panose="02000000000000000000" pitchFamily="2" charset="0"/>
                <a:ea typeface="Roboto" panose="02000000000000000000" pitchFamily="2" charset="0"/>
                <a:cs typeface="Arial" panose="020B0604020202020204" pitchFamily="34" charset="0"/>
              </a:defRPr>
            </a:lvl1pPr>
          </a:lstStyle>
          <a:p>
            <a:r>
              <a:rPr lang="en-US" dirty="0"/>
              <a:t>Assessment of Community Collaboration - Survey</a:t>
            </a:r>
          </a:p>
        </p:txBody>
      </p:sp>
      <p:sp>
        <p:nvSpPr>
          <p:cNvPr id="2" name="Footer Placeholder 3">
            <a:extLst>
              <a:ext uri="{FF2B5EF4-FFF2-40B4-BE49-F238E27FC236}">
                <a16:creationId xmlns:a16="http://schemas.microsoft.com/office/drawing/2014/main" id="{60FDB927-03E9-0360-5039-383FDAF349A8}"/>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6495402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24EE1EE-1897-433C-5105-FCF080A234C7}"/>
              </a:ext>
            </a:extLst>
          </p:cNvPr>
          <p:cNvGraphicFramePr>
            <a:graphicFrameLocks noGrp="1"/>
          </p:cNvGraphicFramePr>
          <p:nvPr>
            <p:ph idx="10"/>
            <p:extLst>
              <p:ext uri="{D42A27DB-BD31-4B8C-83A1-F6EECF244321}">
                <p14:modId xmlns:p14="http://schemas.microsoft.com/office/powerpoint/2010/main" val="666583345"/>
              </p:ext>
            </p:extLst>
          </p:nvPr>
        </p:nvGraphicFramePr>
        <p:xfrm>
          <a:off x="951952" y="1929885"/>
          <a:ext cx="10252074" cy="3408680"/>
        </p:xfrm>
        <a:graphic>
          <a:graphicData uri="http://schemas.openxmlformats.org/drawingml/2006/table">
            <a:tbl>
              <a:tblPr firstRow="1" bandRow="1">
                <a:tableStyleId>{00A15C55-8517-42AA-B614-E9B94910E393}</a:tableStyleId>
              </a:tblPr>
              <a:tblGrid>
                <a:gridCol w="8797976">
                  <a:extLst>
                    <a:ext uri="{9D8B030D-6E8A-4147-A177-3AD203B41FA5}">
                      <a16:colId xmlns:a16="http://schemas.microsoft.com/office/drawing/2014/main" val="1598278649"/>
                    </a:ext>
                  </a:extLst>
                </a:gridCol>
                <a:gridCol w="1454098">
                  <a:extLst>
                    <a:ext uri="{9D8B030D-6E8A-4147-A177-3AD203B41FA5}">
                      <a16:colId xmlns:a16="http://schemas.microsoft.com/office/drawing/2014/main" val="3043701230"/>
                    </a:ext>
                  </a:extLst>
                </a:gridCol>
              </a:tblGrid>
              <a:tr h="370840">
                <a:tc>
                  <a:txBody>
                    <a:bodyPr/>
                    <a:lstStyle/>
                    <a:p>
                      <a:r>
                        <a:rPr lang="en-US" dirty="0"/>
                        <a:t>Statement with lower agreement scores</a:t>
                      </a:r>
                    </a:p>
                  </a:txBody>
                  <a:tcPr/>
                </a:tc>
                <a:tc>
                  <a:txBody>
                    <a:bodyPr/>
                    <a:lstStyle/>
                    <a:p>
                      <a:r>
                        <a:rPr lang="en-US" dirty="0"/>
                        <a:t>Mean Score</a:t>
                      </a:r>
                    </a:p>
                  </a:txBody>
                  <a:tcPr/>
                </a:tc>
                <a:extLst>
                  <a:ext uri="{0D108BD9-81ED-4DB2-BD59-A6C34878D82A}">
                    <a16:rowId xmlns:a16="http://schemas.microsoft.com/office/drawing/2014/main" val="475975283"/>
                  </a:ext>
                </a:extLst>
              </a:tr>
              <a:tr h="370840">
                <a:tc>
                  <a:txBody>
                    <a:bodyPr/>
                    <a:lstStyle/>
                    <a:p>
                      <a:r>
                        <a:rPr lang="en-US" sz="1400" dirty="0"/>
                        <a:t>Every provider agency seems to have equal power in making decisions</a:t>
                      </a:r>
                    </a:p>
                  </a:txBody>
                  <a:tcPr/>
                </a:tc>
                <a:tc>
                  <a:txBody>
                    <a:bodyPr/>
                    <a:lstStyle/>
                    <a:p>
                      <a:pPr algn="ctr"/>
                      <a:r>
                        <a:rPr lang="en-US" sz="1400" dirty="0"/>
                        <a:t>3.10</a:t>
                      </a:r>
                    </a:p>
                  </a:txBody>
                  <a:tcPr anchor="ctr"/>
                </a:tc>
                <a:extLst>
                  <a:ext uri="{0D108BD9-81ED-4DB2-BD59-A6C34878D82A}">
                    <a16:rowId xmlns:a16="http://schemas.microsoft.com/office/drawing/2014/main" val="2051365700"/>
                  </a:ext>
                </a:extLst>
              </a:tr>
              <a:tr h="370840">
                <a:tc>
                  <a:txBody>
                    <a:bodyPr/>
                    <a:lstStyle/>
                    <a:p>
                      <a:r>
                        <a:rPr lang="en-US" sz="1400" kern="1200" dirty="0">
                          <a:solidFill>
                            <a:schemeClr val="dk1"/>
                          </a:solidFill>
                          <a:effectLst/>
                        </a:rPr>
                        <a:t>Consumers are involved in planning and decision-making</a:t>
                      </a:r>
                    </a:p>
                  </a:txBody>
                  <a:tcPr/>
                </a:tc>
                <a:tc>
                  <a:txBody>
                    <a:bodyPr/>
                    <a:lstStyle/>
                    <a:p>
                      <a:pPr algn="ctr"/>
                      <a:r>
                        <a:rPr lang="en-US" sz="1400" dirty="0"/>
                        <a:t>3.10</a:t>
                      </a:r>
                    </a:p>
                  </a:txBody>
                  <a:tcPr anchor="ctr"/>
                </a:tc>
                <a:extLst>
                  <a:ext uri="{0D108BD9-81ED-4DB2-BD59-A6C34878D82A}">
                    <a16:rowId xmlns:a16="http://schemas.microsoft.com/office/drawing/2014/main" val="3376177826"/>
                  </a:ext>
                </a:extLst>
              </a:tr>
              <a:tr h="370840">
                <a:tc>
                  <a:txBody>
                    <a:bodyPr/>
                    <a:lstStyle/>
                    <a:p>
                      <a:r>
                        <a:rPr lang="en-US" sz="1400" kern="1200" dirty="0">
                          <a:solidFill>
                            <a:schemeClr val="dk1"/>
                          </a:solidFill>
                          <a:effectLst/>
                        </a:rPr>
                        <a:t>Our service provider community adequately meets the cultural and language needs of minority groups</a:t>
                      </a:r>
                      <a:endParaRPr lang="en-US" sz="1400" dirty="0"/>
                    </a:p>
                  </a:txBody>
                  <a:tcPr/>
                </a:tc>
                <a:tc>
                  <a:txBody>
                    <a:bodyPr/>
                    <a:lstStyle/>
                    <a:p>
                      <a:pPr algn="ctr"/>
                      <a:r>
                        <a:rPr lang="en-US" sz="1400" dirty="0"/>
                        <a:t>3.10</a:t>
                      </a:r>
                    </a:p>
                  </a:txBody>
                  <a:tcPr anchor="ctr"/>
                </a:tc>
                <a:extLst>
                  <a:ext uri="{0D108BD9-81ED-4DB2-BD59-A6C34878D82A}">
                    <a16:rowId xmlns:a16="http://schemas.microsoft.com/office/drawing/2014/main" val="684298921"/>
                  </a:ext>
                </a:extLst>
              </a:tr>
              <a:tr h="370840">
                <a:tc>
                  <a:txBody>
                    <a:bodyPr/>
                    <a:lstStyle/>
                    <a:p>
                      <a:r>
                        <a:rPr lang="en-US" sz="1400" dirty="0"/>
                        <a:t>In our area, we have frequent communication and collaborate with programs serving people with co-occurring disorders who are also experiencing homelessness</a:t>
                      </a:r>
                    </a:p>
                  </a:txBody>
                  <a:tcPr/>
                </a:tc>
                <a:tc>
                  <a:txBody>
                    <a:bodyPr/>
                    <a:lstStyle/>
                    <a:p>
                      <a:pPr algn="ctr"/>
                      <a:r>
                        <a:rPr lang="en-US" sz="1400" dirty="0"/>
                        <a:t>3.00</a:t>
                      </a:r>
                    </a:p>
                  </a:txBody>
                  <a:tcPr anchor="ctr"/>
                </a:tc>
                <a:extLst>
                  <a:ext uri="{0D108BD9-81ED-4DB2-BD59-A6C34878D82A}">
                    <a16:rowId xmlns:a16="http://schemas.microsoft.com/office/drawing/2014/main" val="771915812"/>
                  </a:ext>
                </a:extLst>
              </a:tr>
              <a:tr h="370840">
                <a:tc>
                  <a:txBody>
                    <a:bodyPr/>
                    <a:lstStyle/>
                    <a:p>
                      <a:r>
                        <a:rPr lang="en-US" sz="1400" kern="1200" dirty="0">
                          <a:solidFill>
                            <a:schemeClr val="dk1"/>
                          </a:solidFill>
                          <a:effectLst/>
                        </a:rPr>
                        <a:t>People in our community agree on which issues are most important for people with co-occurring disorders who are also experiencing homelessness</a:t>
                      </a:r>
                    </a:p>
                  </a:txBody>
                  <a:tcPr/>
                </a:tc>
                <a:tc>
                  <a:txBody>
                    <a:bodyPr/>
                    <a:lstStyle/>
                    <a:p>
                      <a:pPr algn="ctr"/>
                      <a:r>
                        <a:rPr lang="en-US" sz="1400" dirty="0"/>
                        <a:t>3.00</a:t>
                      </a:r>
                    </a:p>
                  </a:txBody>
                  <a:tcPr anchor="ctr"/>
                </a:tc>
                <a:extLst>
                  <a:ext uri="{0D108BD9-81ED-4DB2-BD59-A6C34878D82A}">
                    <a16:rowId xmlns:a16="http://schemas.microsoft.com/office/drawing/2014/main" val="3245474285"/>
                  </a:ext>
                </a:extLst>
              </a:tr>
              <a:tr h="370840">
                <a:tc>
                  <a:txBody>
                    <a:bodyPr/>
                    <a:lstStyle/>
                    <a:p>
                      <a:r>
                        <a:rPr lang="en-US" sz="1400" kern="1200" dirty="0">
                          <a:solidFill>
                            <a:schemeClr val="dk1"/>
                          </a:solidFill>
                          <a:effectLst/>
                        </a:rPr>
                        <a:t>We plan for sustaining initiatives after initial grant funds run out</a:t>
                      </a:r>
                      <a:endParaRPr lang="en-US" sz="1400" dirty="0"/>
                    </a:p>
                  </a:txBody>
                  <a:tcPr/>
                </a:tc>
                <a:tc>
                  <a:txBody>
                    <a:bodyPr/>
                    <a:lstStyle/>
                    <a:p>
                      <a:pPr algn="ctr"/>
                      <a:r>
                        <a:rPr lang="en-US" sz="1400" dirty="0"/>
                        <a:t>2.90</a:t>
                      </a:r>
                    </a:p>
                  </a:txBody>
                  <a:tcPr anchor="ctr"/>
                </a:tc>
                <a:extLst>
                  <a:ext uri="{0D108BD9-81ED-4DB2-BD59-A6C34878D82A}">
                    <a16:rowId xmlns:a16="http://schemas.microsoft.com/office/drawing/2014/main" val="481198421"/>
                  </a:ext>
                </a:extLst>
              </a:tr>
              <a:tr h="370840">
                <a:tc>
                  <a:txBody>
                    <a:bodyPr/>
                    <a:lstStyle/>
                    <a:p>
                      <a:r>
                        <a:rPr lang="en-US" sz="1400" kern="1200" dirty="0">
                          <a:solidFill>
                            <a:schemeClr val="dk1"/>
                          </a:solidFill>
                          <a:effectLst/>
                        </a:rPr>
                        <a:t>I feel our community is making progress toward improving services for people with co-occurring disorders and experiencing homelessness</a:t>
                      </a:r>
                    </a:p>
                  </a:txBody>
                  <a:tcPr/>
                </a:tc>
                <a:tc>
                  <a:txBody>
                    <a:bodyPr/>
                    <a:lstStyle/>
                    <a:p>
                      <a:pPr algn="ctr"/>
                      <a:r>
                        <a:rPr lang="en-US" sz="1400" dirty="0"/>
                        <a:t>2.90</a:t>
                      </a:r>
                    </a:p>
                  </a:txBody>
                  <a:tcPr anchor="ctr"/>
                </a:tc>
                <a:extLst>
                  <a:ext uri="{0D108BD9-81ED-4DB2-BD59-A6C34878D82A}">
                    <a16:rowId xmlns:a16="http://schemas.microsoft.com/office/drawing/2014/main" val="2303500895"/>
                  </a:ext>
                </a:extLst>
              </a:tr>
            </a:tbl>
          </a:graphicData>
        </a:graphic>
      </p:graphicFrame>
      <p:sp>
        <p:nvSpPr>
          <p:cNvPr id="3" name="Title 1">
            <a:extLst>
              <a:ext uri="{FF2B5EF4-FFF2-40B4-BE49-F238E27FC236}">
                <a16:creationId xmlns:a16="http://schemas.microsoft.com/office/drawing/2014/main" id="{1CB1FC6D-E398-8D41-594A-CA38F9E547AE}"/>
              </a:ext>
            </a:extLst>
          </p:cNvPr>
          <p:cNvSpPr>
            <a:spLocks noGrp="1"/>
          </p:cNvSpPr>
          <p:nvPr>
            <p:ph type="title"/>
          </p:nvPr>
        </p:nvSpPr>
        <p:spPr>
          <a:xfrm>
            <a:off x="952499" y="526777"/>
            <a:ext cx="10287001" cy="869089"/>
          </a:xfrm>
        </p:spPr>
        <p:txBody>
          <a:bodyPr>
            <a:normAutofit fontScale="90000"/>
          </a:bodyPr>
          <a:lstStyle/>
          <a:p>
            <a:r>
              <a:rPr lang="en-US" dirty="0"/>
              <a:t>Assessment of Community Collaboration - Survey</a:t>
            </a:r>
          </a:p>
        </p:txBody>
      </p:sp>
      <p:sp>
        <p:nvSpPr>
          <p:cNvPr id="2" name="Footer Placeholder 3">
            <a:extLst>
              <a:ext uri="{FF2B5EF4-FFF2-40B4-BE49-F238E27FC236}">
                <a16:creationId xmlns:a16="http://schemas.microsoft.com/office/drawing/2014/main" id="{9D7072F9-521D-56EF-6064-DAEC034E7941}"/>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8961753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D1F9F61-5AC1-0ECF-CB91-11C7FC4D79D4}"/>
              </a:ext>
            </a:extLst>
          </p:cNvPr>
          <p:cNvSpPr>
            <a:spLocks noGrp="1"/>
          </p:cNvSpPr>
          <p:nvPr>
            <p:ph idx="10"/>
          </p:nvPr>
        </p:nvSpPr>
        <p:spPr>
          <a:xfrm>
            <a:off x="952498" y="2005070"/>
            <a:ext cx="10251527" cy="3413236"/>
          </a:xfrm>
        </p:spPr>
        <p:txBody>
          <a:bodyPr/>
          <a:lstStyle/>
          <a:p>
            <a:pPr marL="0" marR="0" indent="0">
              <a:lnSpc>
                <a:spcPct val="107000"/>
              </a:lnSpc>
              <a:spcBef>
                <a:spcPts val="0"/>
              </a:spcBef>
              <a:spcAft>
                <a:spcPts val="800"/>
              </a:spcAft>
              <a:buNone/>
            </a:pPr>
            <a:r>
              <a:rPr lang="en-US" sz="1800" kern="100" dirty="0">
                <a:effectLst/>
                <a:latin typeface="+mj-lt"/>
                <a:ea typeface="Calibri" panose="020F0502020204030204" pitchFamily="34" charset="0"/>
                <a:cs typeface="Times New Roman" panose="02020603050405020304" pitchFamily="18" charset="0"/>
              </a:rPr>
              <a:t>The social network analysis is based on responses to four relational questions:</a:t>
            </a:r>
          </a:p>
          <a:p>
            <a:pPr marR="1007745">
              <a:lnSpc>
                <a:spcPct val="150000"/>
              </a:lnSpc>
              <a:spcBef>
                <a:spcPts val="600"/>
              </a:spcBef>
              <a:buClr>
                <a:srgbClr val="111111"/>
              </a:buClr>
              <a:buSzPts val="1100"/>
              <a:tabLst>
                <a:tab pos="419735" algn="l"/>
              </a:tabLst>
            </a:pPr>
            <a:r>
              <a:rPr lang="en-US" sz="1800" kern="100" dirty="0">
                <a:solidFill>
                  <a:srgbClr val="111111"/>
                </a:solidFill>
                <a:effectLst/>
                <a:latin typeface="+mj-lt"/>
                <a:ea typeface="Times New Roman" panose="02020603050405020304" pitchFamily="18" charset="0"/>
                <a:cs typeface="Calibri" panose="020F0502020204030204" pitchFamily="34" charset="0"/>
              </a:rPr>
              <a:t>How frequently did you interact with the agency in the past 3 months?</a:t>
            </a:r>
            <a:endParaRPr lang="en-US" sz="1800" kern="100" dirty="0">
              <a:effectLst/>
              <a:latin typeface="+mj-lt"/>
              <a:ea typeface="Times New Roman" panose="02020603050405020304" pitchFamily="18" charset="0"/>
              <a:cs typeface="Calibri" panose="020F0502020204030204" pitchFamily="34" charset="0"/>
            </a:endParaRPr>
          </a:p>
          <a:p>
            <a:pPr>
              <a:lnSpc>
                <a:spcPct val="150000"/>
              </a:lnSpc>
              <a:spcBef>
                <a:spcPts val="600"/>
              </a:spcBef>
              <a:buClr>
                <a:srgbClr val="111111"/>
              </a:buClr>
              <a:buSzPts val="1100"/>
              <a:tabLst>
                <a:tab pos="424180" algn="l"/>
              </a:tabLst>
            </a:pPr>
            <a:r>
              <a:rPr lang="en-US" sz="1800" kern="100" dirty="0">
                <a:solidFill>
                  <a:srgbClr val="111111"/>
                </a:solidFill>
                <a:effectLst/>
                <a:latin typeface="+mj-lt"/>
                <a:ea typeface="Times New Roman" panose="02020603050405020304" pitchFamily="18" charset="0"/>
                <a:cs typeface="Calibri" panose="020F0502020204030204" pitchFamily="34" charset="0"/>
              </a:rPr>
              <a:t>How much do you like to work with this agency?</a:t>
            </a:r>
            <a:endParaRPr lang="en-US" sz="1800" kern="100" dirty="0">
              <a:effectLst/>
              <a:latin typeface="+mj-lt"/>
              <a:ea typeface="Times New Roman" panose="02020603050405020304" pitchFamily="18" charset="0"/>
              <a:cs typeface="Calibri" panose="020F0502020204030204" pitchFamily="34" charset="0"/>
            </a:endParaRPr>
          </a:p>
          <a:p>
            <a:pPr>
              <a:lnSpc>
                <a:spcPct val="150000"/>
              </a:lnSpc>
              <a:spcBef>
                <a:spcPts val="600"/>
              </a:spcBef>
              <a:buClr>
                <a:srgbClr val="111111"/>
              </a:buClr>
              <a:buSzPts val="1100"/>
              <a:tabLst>
                <a:tab pos="419735" algn="l"/>
              </a:tabLst>
            </a:pPr>
            <a:r>
              <a:rPr lang="en-US" sz="1800" kern="100" dirty="0">
                <a:solidFill>
                  <a:srgbClr val="111111"/>
                </a:solidFill>
                <a:effectLst/>
                <a:latin typeface="+mj-lt"/>
                <a:ea typeface="Times New Roman" panose="02020603050405020304" pitchFamily="18" charset="0"/>
                <a:cs typeface="Calibri" panose="020F0502020204030204" pitchFamily="34" charset="0"/>
              </a:rPr>
              <a:t>Are you familiar with the services this agency provides?</a:t>
            </a:r>
            <a:endParaRPr lang="en-US" sz="1800" kern="100" dirty="0">
              <a:effectLst/>
              <a:latin typeface="+mj-lt"/>
              <a:ea typeface="Times New Roman" panose="02020603050405020304" pitchFamily="18" charset="0"/>
              <a:cs typeface="Calibri" panose="020F0502020204030204" pitchFamily="34" charset="0"/>
            </a:endParaRPr>
          </a:p>
          <a:p>
            <a:pPr>
              <a:lnSpc>
                <a:spcPct val="150000"/>
              </a:lnSpc>
              <a:spcBef>
                <a:spcPts val="600"/>
              </a:spcBef>
              <a:buClr>
                <a:srgbClr val="111111"/>
              </a:buClr>
              <a:buSzPts val="1100"/>
              <a:tabLst>
                <a:tab pos="419735" algn="l"/>
              </a:tabLst>
            </a:pPr>
            <a:r>
              <a:rPr lang="en-US" sz="1800" kern="100" dirty="0">
                <a:effectLst/>
                <a:latin typeface="+mj-lt"/>
                <a:ea typeface="Times New Roman" panose="02020603050405020304" pitchFamily="18" charset="0"/>
                <a:cs typeface="Calibri" panose="020F0502020204030204" pitchFamily="34" charset="0"/>
              </a:rPr>
              <a:t>How effective are you in working together with this agency for people with co-occurring disorders and experiencing homelessness?</a:t>
            </a:r>
          </a:p>
          <a:p>
            <a:pPr marL="0" indent="0">
              <a:buNone/>
            </a:pPr>
            <a:endParaRPr lang="en-US" dirty="0"/>
          </a:p>
        </p:txBody>
      </p:sp>
      <p:sp>
        <p:nvSpPr>
          <p:cNvPr id="5" name="Rectangle 1">
            <a:extLst>
              <a:ext uri="{FF2B5EF4-FFF2-40B4-BE49-F238E27FC236}">
                <a16:creationId xmlns:a16="http://schemas.microsoft.com/office/drawing/2014/main" id="{86BC7889-9087-4324-1490-5A6F37CC0510}"/>
              </a:ext>
            </a:extLst>
          </p:cNvPr>
          <p:cNvSpPr>
            <a:spLocks noGrp="1" noChangeArrowheads="1"/>
          </p:cNvSpPr>
          <p:nvPr>
            <p:ph type="title"/>
          </p:nvPr>
        </p:nvSpPr>
        <p:spPr bwMode="auto">
          <a:xfrm>
            <a:off x="952499" y="633045"/>
            <a:ext cx="10571143" cy="656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101568"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lang="en-US" sz="3600" b="1" dirty="0">
                <a:effectLst/>
                <a:latin typeface="+mj-lt"/>
                <a:ea typeface="Calibri" panose="020F0502020204030204" pitchFamily="34" charset="0"/>
              </a:rPr>
              <a:t>Social Network Relations Survey</a:t>
            </a:r>
            <a:endParaRPr kumimoji="0" lang="en-US" altLang="en-US" sz="3600" b="1" i="0" u="none" strike="noStrike" cap="none" normalizeH="0" baseline="0" dirty="0">
              <a:ln>
                <a:noFill/>
              </a:ln>
              <a:solidFill>
                <a:schemeClr val="tx1"/>
              </a:solidFill>
              <a:effectLst/>
              <a:latin typeface="+mj-lt"/>
              <a:cs typeface="Times New Roman" panose="02020603050405020304" pitchFamily="18" charset="0"/>
            </a:endParaRPr>
          </a:p>
        </p:txBody>
      </p:sp>
      <p:sp>
        <p:nvSpPr>
          <p:cNvPr id="2" name="Footer Placeholder 3">
            <a:extLst>
              <a:ext uri="{FF2B5EF4-FFF2-40B4-BE49-F238E27FC236}">
                <a16:creationId xmlns:a16="http://schemas.microsoft.com/office/drawing/2014/main" id="{FBBE8E8E-34C6-91F7-4BAA-1BB4CA843FB4}"/>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2"/>
              </a:rPr>
              <a:t>https://nrcfcp.uiowa.edu/</a:t>
            </a:r>
            <a:r>
              <a:rPr lang="en-US" dirty="0"/>
              <a:t> </a:t>
            </a:r>
            <a:r>
              <a:rPr lang="en-US" sz="1400" dirty="0">
                <a:hlinkClick r:id="rId3"/>
              </a:rPr>
              <a:t>https://pubhealtheval.org.uiowa.edu</a:t>
            </a:r>
            <a:endParaRPr lang="en-US" dirty="0"/>
          </a:p>
        </p:txBody>
      </p:sp>
    </p:spTree>
    <p:extLst>
      <p:ext uri="{BB962C8B-B14F-4D97-AF65-F5344CB8AC3E}">
        <p14:creationId xmlns:p14="http://schemas.microsoft.com/office/powerpoint/2010/main" val="24693303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67E80-3ADA-39D7-6671-8542AE40E07B}"/>
              </a:ext>
            </a:extLst>
          </p:cNvPr>
          <p:cNvSpPr>
            <a:spLocks noGrp="1"/>
          </p:cNvSpPr>
          <p:nvPr>
            <p:ph type="title"/>
          </p:nvPr>
        </p:nvSpPr>
        <p:spPr/>
        <p:txBody>
          <a:bodyPr>
            <a:normAutofit/>
          </a:bodyPr>
          <a:lstStyle/>
          <a:p>
            <a:r>
              <a:rPr lang="en-US" sz="2400" b="1" dirty="0">
                <a:effectLst/>
                <a:latin typeface="+mj-lt"/>
                <a:ea typeface="Calibri" panose="020F0502020204030204" pitchFamily="34" charset="0"/>
              </a:rPr>
              <a:t>Social Network Relations: </a:t>
            </a:r>
            <a:br>
              <a:rPr lang="en-US" sz="2400" b="1" dirty="0">
                <a:effectLst/>
                <a:latin typeface="+mj-lt"/>
                <a:ea typeface="Calibri" panose="020F0502020204030204" pitchFamily="34" charset="0"/>
              </a:rPr>
            </a:br>
            <a:r>
              <a:rPr lang="en-US" sz="2400" b="1" dirty="0">
                <a:effectLst/>
                <a:latin typeface="+mj-lt"/>
                <a:ea typeface="Calibri" panose="020F0502020204030204" pitchFamily="34" charset="0"/>
              </a:rPr>
              <a:t>“How frequently did you interact with the agency in the past 3 months?”</a:t>
            </a:r>
            <a:endParaRPr lang="en-US" sz="4800" dirty="0">
              <a:latin typeface="+mj-lt"/>
            </a:endParaRPr>
          </a:p>
        </p:txBody>
      </p:sp>
      <p:pic>
        <p:nvPicPr>
          <p:cNvPr id="5" name="Picture 4">
            <a:extLst>
              <a:ext uri="{FF2B5EF4-FFF2-40B4-BE49-F238E27FC236}">
                <a16:creationId xmlns:a16="http://schemas.microsoft.com/office/drawing/2014/main" id="{B348DB38-56B6-5E22-FD03-96EEDCD831A3}"/>
              </a:ext>
            </a:extLst>
          </p:cNvPr>
          <p:cNvPicPr>
            <a:picLocks noChangeAspect="1"/>
          </p:cNvPicPr>
          <p:nvPr/>
        </p:nvPicPr>
        <p:blipFill>
          <a:blip r:embed="rId2"/>
          <a:stretch>
            <a:fillRect/>
          </a:stretch>
        </p:blipFill>
        <p:spPr>
          <a:xfrm>
            <a:off x="384106" y="1755637"/>
            <a:ext cx="5248275" cy="3690482"/>
          </a:xfrm>
          <a:prstGeom prst="rect">
            <a:avLst/>
          </a:prstGeom>
        </p:spPr>
      </p:pic>
      <p:pic>
        <p:nvPicPr>
          <p:cNvPr id="6" name="Picture 5">
            <a:extLst>
              <a:ext uri="{FF2B5EF4-FFF2-40B4-BE49-F238E27FC236}">
                <a16:creationId xmlns:a16="http://schemas.microsoft.com/office/drawing/2014/main" id="{4DCFD1F1-2DB3-DF66-FED7-C8619CAEA5A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28317" y="1755637"/>
            <a:ext cx="5210175" cy="3690482"/>
          </a:xfrm>
          <a:prstGeom prst="rect">
            <a:avLst/>
          </a:prstGeom>
          <a:noFill/>
        </p:spPr>
      </p:pic>
      <p:sp>
        <p:nvSpPr>
          <p:cNvPr id="3" name="Footer Placeholder 3">
            <a:extLst>
              <a:ext uri="{FF2B5EF4-FFF2-40B4-BE49-F238E27FC236}">
                <a16:creationId xmlns:a16="http://schemas.microsoft.com/office/drawing/2014/main" id="{039EA485-4EF0-2F61-6490-E0E6060180EE}"/>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4"/>
              </a:rPr>
              <a:t>https://nrcfcp.uiowa.edu/</a:t>
            </a:r>
            <a:r>
              <a:rPr lang="en-US" dirty="0"/>
              <a:t> </a:t>
            </a:r>
            <a:r>
              <a:rPr lang="en-US" sz="1400" dirty="0">
                <a:hlinkClick r:id="rId5"/>
              </a:rPr>
              <a:t>https://pubhealtheval.org.uiowa.edu</a:t>
            </a:r>
            <a:endParaRPr lang="en-US" dirty="0"/>
          </a:p>
        </p:txBody>
      </p:sp>
    </p:spTree>
    <p:extLst>
      <p:ext uri="{BB962C8B-B14F-4D97-AF65-F5344CB8AC3E}">
        <p14:creationId xmlns:p14="http://schemas.microsoft.com/office/powerpoint/2010/main" val="23718417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25FE2-F3E9-4586-9F41-8D056DBF24E9}"/>
              </a:ext>
            </a:extLst>
          </p:cNvPr>
          <p:cNvSpPr>
            <a:spLocks noGrp="1"/>
          </p:cNvSpPr>
          <p:nvPr>
            <p:ph type="title"/>
          </p:nvPr>
        </p:nvSpPr>
        <p:spPr>
          <a:xfrm>
            <a:off x="949325" y="498296"/>
            <a:ext cx="5260975" cy="896116"/>
          </a:xfrm>
        </p:spPr>
        <p:txBody>
          <a:bodyPr>
            <a:normAutofit fontScale="90000"/>
          </a:bodyPr>
          <a:lstStyle/>
          <a:p>
            <a:r>
              <a:rPr lang="en-US" dirty="0"/>
              <a:t>Social network findings</a:t>
            </a:r>
          </a:p>
        </p:txBody>
      </p:sp>
      <p:sp>
        <p:nvSpPr>
          <p:cNvPr id="5" name="Content Placeholder 4">
            <a:extLst>
              <a:ext uri="{FF2B5EF4-FFF2-40B4-BE49-F238E27FC236}">
                <a16:creationId xmlns:a16="http://schemas.microsoft.com/office/drawing/2014/main" id="{C74A47CA-010F-465A-9DEE-DA8DD4F73BD1}"/>
              </a:ext>
            </a:extLst>
          </p:cNvPr>
          <p:cNvSpPr>
            <a:spLocks noGrp="1"/>
          </p:cNvSpPr>
          <p:nvPr>
            <p:ph idx="1"/>
          </p:nvPr>
        </p:nvSpPr>
        <p:spPr>
          <a:xfrm>
            <a:off x="952499" y="2225407"/>
            <a:ext cx="5257801" cy="3718193"/>
          </a:xfrm>
        </p:spPr>
        <p:txBody>
          <a:bodyPr>
            <a:normAutofit/>
          </a:bodyPr>
          <a:lstStyle/>
          <a:p>
            <a:r>
              <a:rPr lang="en-US" sz="2000" dirty="0"/>
              <a:t>Indegree and outdegree</a:t>
            </a:r>
          </a:p>
          <a:p>
            <a:r>
              <a:rPr lang="en-US" sz="2000" dirty="0"/>
              <a:t>Density, centralization, and reachability</a:t>
            </a:r>
          </a:p>
          <a:p>
            <a:r>
              <a:rPr lang="en-US" sz="2000" dirty="0"/>
              <a:t>Betweenness or betweenness centrality</a:t>
            </a:r>
          </a:p>
          <a:p>
            <a:r>
              <a:rPr lang="en-US" sz="2000" dirty="0"/>
              <a:t>Geodesic distance</a:t>
            </a:r>
          </a:p>
          <a:p>
            <a:endParaRPr lang="en-US" sz="2000" dirty="0"/>
          </a:p>
        </p:txBody>
      </p:sp>
      <p:pic>
        <p:nvPicPr>
          <p:cNvPr id="15" name="Picture Placeholder 14" descr="Top shot of a representation of networks with stick figures.">
            <a:extLst>
              <a:ext uri="{FF2B5EF4-FFF2-40B4-BE49-F238E27FC236}">
                <a16:creationId xmlns:a16="http://schemas.microsoft.com/office/drawing/2014/main" id="{83AAF632-90A2-6449-8DC1-A2C74774473D}"/>
              </a:ext>
            </a:extLst>
          </p:cNvPr>
          <p:cNvPicPr>
            <a:picLocks noGrp="1" noChangeAspect="1"/>
          </p:cNvPicPr>
          <p:nvPr>
            <p:ph type="pic" sz="quarter" idx="11"/>
          </p:nvPr>
        </p:nvPicPr>
        <p:blipFill>
          <a:blip r:embed="rId3"/>
          <a:srcRect l="23811" r="23811"/>
          <a:stretch/>
        </p:blipFill>
        <p:spPr>
          <a:xfrm>
            <a:off x="7171534" y="0"/>
            <a:ext cx="5029200" cy="6389511"/>
          </a:xfrm>
        </p:spPr>
      </p:pic>
      <p:sp>
        <p:nvSpPr>
          <p:cNvPr id="6" name="Footer Placeholder 3">
            <a:extLst>
              <a:ext uri="{FF2B5EF4-FFF2-40B4-BE49-F238E27FC236}">
                <a16:creationId xmlns:a16="http://schemas.microsoft.com/office/drawing/2014/main" id="{3176EBFB-13CA-404D-8131-753B18BF3E7E}"/>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4"/>
              </a:rPr>
              <a:t>https://nrcfcp.uiowa.edu/</a:t>
            </a:r>
            <a:r>
              <a:rPr lang="en-US" dirty="0"/>
              <a:t> </a:t>
            </a:r>
            <a:r>
              <a:rPr lang="en-US" sz="1400" dirty="0">
                <a:hlinkClick r:id="rId5"/>
              </a:rPr>
              <a:t>https://pubhealtheval.org.uiowa.edu</a:t>
            </a:r>
            <a:endParaRPr lang="en-US" dirty="0"/>
          </a:p>
        </p:txBody>
      </p:sp>
    </p:spTree>
    <p:extLst>
      <p:ext uri="{BB962C8B-B14F-4D97-AF65-F5344CB8AC3E}">
        <p14:creationId xmlns:p14="http://schemas.microsoft.com/office/powerpoint/2010/main" val="5971196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3F93-DFC1-8F53-942C-7DEC34E9EB92}"/>
              </a:ext>
            </a:extLst>
          </p:cNvPr>
          <p:cNvSpPr>
            <a:spLocks noGrp="1"/>
          </p:cNvSpPr>
          <p:nvPr>
            <p:ph type="title"/>
          </p:nvPr>
        </p:nvSpPr>
        <p:spPr>
          <a:xfrm>
            <a:off x="7781926" y="735945"/>
            <a:ext cx="3918714" cy="1064280"/>
          </a:xfrm>
        </p:spPr>
        <p:txBody>
          <a:bodyPr>
            <a:normAutofit fontScale="90000"/>
          </a:bodyPr>
          <a:lstStyle/>
          <a:p>
            <a:r>
              <a:rPr lang="en-US" dirty="0"/>
              <a:t>Network measures and terminology</a:t>
            </a:r>
          </a:p>
        </p:txBody>
      </p:sp>
      <p:graphicFrame>
        <p:nvGraphicFramePr>
          <p:cNvPr id="6" name="Content Placeholder 5">
            <a:extLst>
              <a:ext uri="{FF2B5EF4-FFF2-40B4-BE49-F238E27FC236}">
                <a16:creationId xmlns:a16="http://schemas.microsoft.com/office/drawing/2014/main" id="{E8AB7CBD-62C4-CCAF-9A31-55841544A7F9}"/>
              </a:ext>
            </a:extLst>
          </p:cNvPr>
          <p:cNvGraphicFramePr>
            <a:graphicFrameLocks noGrp="1"/>
          </p:cNvGraphicFramePr>
          <p:nvPr>
            <p:ph idx="1"/>
            <p:extLst>
              <p:ext uri="{D42A27DB-BD31-4B8C-83A1-F6EECF244321}">
                <p14:modId xmlns:p14="http://schemas.microsoft.com/office/powerpoint/2010/main" val="516059992"/>
              </p:ext>
            </p:extLst>
          </p:nvPr>
        </p:nvGraphicFramePr>
        <p:xfrm>
          <a:off x="730249" y="354068"/>
          <a:ext cx="6137275" cy="5455422"/>
        </p:xfrm>
        <a:graphic>
          <a:graphicData uri="http://schemas.openxmlformats.org/drawingml/2006/table">
            <a:tbl>
              <a:tblPr firstRow="1" firstCol="1" bandRow="1">
                <a:tableStyleId>{EB344D84-9AFB-497E-A393-DC336BA19D2E}</a:tableStyleId>
              </a:tblPr>
              <a:tblGrid>
                <a:gridCol w="1717676">
                  <a:extLst>
                    <a:ext uri="{9D8B030D-6E8A-4147-A177-3AD203B41FA5}">
                      <a16:colId xmlns:a16="http://schemas.microsoft.com/office/drawing/2014/main" val="3965872873"/>
                    </a:ext>
                  </a:extLst>
                </a:gridCol>
                <a:gridCol w="737234">
                  <a:extLst>
                    <a:ext uri="{9D8B030D-6E8A-4147-A177-3AD203B41FA5}">
                      <a16:colId xmlns:a16="http://schemas.microsoft.com/office/drawing/2014/main" val="3572592877"/>
                    </a:ext>
                  </a:extLst>
                </a:gridCol>
                <a:gridCol w="1227455">
                  <a:extLst>
                    <a:ext uri="{9D8B030D-6E8A-4147-A177-3AD203B41FA5}">
                      <a16:colId xmlns:a16="http://schemas.microsoft.com/office/drawing/2014/main" val="455683113"/>
                    </a:ext>
                  </a:extLst>
                </a:gridCol>
                <a:gridCol w="1227455">
                  <a:extLst>
                    <a:ext uri="{9D8B030D-6E8A-4147-A177-3AD203B41FA5}">
                      <a16:colId xmlns:a16="http://schemas.microsoft.com/office/drawing/2014/main" val="1658605988"/>
                    </a:ext>
                  </a:extLst>
                </a:gridCol>
                <a:gridCol w="1227455">
                  <a:extLst>
                    <a:ext uri="{9D8B030D-6E8A-4147-A177-3AD203B41FA5}">
                      <a16:colId xmlns:a16="http://schemas.microsoft.com/office/drawing/2014/main" val="4031105166"/>
                    </a:ext>
                  </a:extLst>
                </a:gridCol>
              </a:tblGrid>
              <a:tr h="159611">
                <a:tc rowSpan="2">
                  <a:txBody>
                    <a:bodyPr/>
                    <a:lstStyle/>
                    <a:p>
                      <a:pPr marL="0" marR="0" algn="ctr">
                        <a:lnSpc>
                          <a:spcPct val="107000"/>
                        </a:lnSpc>
                        <a:spcBef>
                          <a:spcPts val="0"/>
                        </a:spcBef>
                        <a:spcAft>
                          <a:spcPts val="0"/>
                        </a:spcAft>
                      </a:pPr>
                      <a:r>
                        <a:rPr lang="en-US" sz="1050" kern="0" dirty="0">
                          <a:solidFill>
                            <a:schemeClr val="tx1"/>
                          </a:solidFill>
                          <a:effectLst/>
                        </a:rPr>
                        <a:t>Agency</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600" kern="0" dirty="0">
                          <a:solidFill>
                            <a:schemeClr val="tx1"/>
                          </a:solidFill>
                          <a:effectLst/>
                        </a:rPr>
                        <a:t>Outdegree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kern="0" dirty="0">
                          <a:solidFill>
                            <a:schemeClr val="tx1"/>
                          </a:solidFill>
                          <a:effectLst/>
                        </a:rPr>
                        <a:t>Indegree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788729668"/>
                  </a:ext>
                </a:extLst>
              </a:tr>
              <a:tr h="159611">
                <a:tc vMerge="1">
                  <a:txBody>
                    <a:bodyPr/>
                    <a:lstStyle/>
                    <a:p>
                      <a:endParaRPr lang="en-US"/>
                    </a:p>
                  </a:txBody>
                  <a:tcPr/>
                </a:tc>
                <a:tc>
                  <a:txBody>
                    <a:bodyPr/>
                    <a:lstStyle/>
                    <a:p>
                      <a:pPr marL="0" marR="0" algn="ctr">
                        <a:lnSpc>
                          <a:spcPct val="107000"/>
                        </a:lnSpc>
                        <a:spcBef>
                          <a:spcPts val="0"/>
                        </a:spcBef>
                        <a:spcAft>
                          <a:spcPts val="0"/>
                        </a:spcAft>
                      </a:pPr>
                      <a:r>
                        <a:rPr lang="en-US" sz="1100" kern="0" dirty="0">
                          <a:solidFill>
                            <a:schemeClr val="tx1"/>
                          </a:solidFill>
                          <a:effectLst/>
                        </a:rPr>
                        <a:t>Number</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Number </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619897392"/>
                  </a:ext>
                </a:extLst>
              </a:tr>
              <a:tr h="294148">
                <a:tc>
                  <a:txBody>
                    <a:bodyPr/>
                    <a:lstStyle/>
                    <a:p>
                      <a:pPr marL="0" marR="0">
                        <a:lnSpc>
                          <a:spcPct val="107000"/>
                        </a:lnSpc>
                        <a:spcBef>
                          <a:spcPts val="0"/>
                        </a:spcBef>
                        <a:spcAft>
                          <a:spcPts val="0"/>
                        </a:spcAft>
                      </a:pPr>
                      <a:r>
                        <a:rPr lang="en-US" sz="1050" kern="0" dirty="0">
                          <a:solidFill>
                            <a:schemeClr val="tx1"/>
                          </a:solidFill>
                          <a:effectLst/>
                        </a:rPr>
                        <a:t>Agency 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34258477"/>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2</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4041495330"/>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50987878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89%</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0362948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5</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54%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376655270"/>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6</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2945946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7</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79%</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33199674"/>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8</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2</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2077620332"/>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9</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281810971"/>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10</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653952263"/>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7</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884561362"/>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12 </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720474042"/>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1</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4100473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36%</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807034872"/>
                  </a:ext>
                </a:extLst>
              </a:tr>
              <a:tr h="444918">
                <a:tc>
                  <a:txBody>
                    <a:bodyPr/>
                    <a:lstStyle/>
                    <a:p>
                      <a:pPr marL="0" marR="0">
                        <a:lnSpc>
                          <a:spcPct val="107000"/>
                        </a:lnSpc>
                        <a:spcBef>
                          <a:spcPts val="0"/>
                        </a:spcBef>
                        <a:spcAft>
                          <a:spcPts val="0"/>
                        </a:spcAft>
                      </a:pPr>
                      <a:r>
                        <a:rPr lang="en-US" sz="1200" kern="0" dirty="0">
                          <a:solidFill>
                            <a:schemeClr val="tx1"/>
                          </a:solidFill>
                          <a:effectLst/>
                        </a:rPr>
                        <a:t>Average degree (SD)</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dirty="0">
                          <a:solidFill>
                            <a:schemeClr val="tx1"/>
                          </a:solidFill>
                          <a:effectLst/>
                        </a:rPr>
                        <a:t>4.08 (</a:t>
                      </a:r>
                      <a:r>
                        <a:rPr lang="en-US" sz="1100" kern="100" dirty="0">
                          <a:solidFill>
                            <a:schemeClr val="tx1"/>
                          </a:solidFill>
                          <a:effectLst/>
                        </a:rPr>
                        <a:t>7.25)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100" dirty="0">
                          <a:solidFill>
                            <a:schemeClr val="tx1"/>
                          </a:solidFill>
                          <a:effectLst/>
                        </a:rPr>
                        <a:t>3.83 (1.66)</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4198862306"/>
                  </a:ext>
                </a:extLst>
              </a:tr>
              <a:tr h="294148">
                <a:tc>
                  <a:txBody>
                    <a:bodyPr/>
                    <a:lstStyle/>
                    <a:p>
                      <a:pPr marL="0" marR="0">
                        <a:lnSpc>
                          <a:spcPct val="107000"/>
                        </a:lnSpc>
                        <a:spcBef>
                          <a:spcPts val="0"/>
                        </a:spcBef>
                        <a:spcAft>
                          <a:spcPts val="0"/>
                        </a:spcAft>
                      </a:pPr>
                      <a:r>
                        <a:rPr lang="en-US" sz="1200" kern="0" dirty="0">
                          <a:solidFill>
                            <a:schemeClr val="tx1"/>
                          </a:solidFill>
                          <a:effectLst/>
                        </a:rPr>
                        <a:t>Max Nodal Degrees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30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703138"/>
                  </a:ext>
                </a:extLst>
              </a:tr>
              <a:tr h="294148">
                <a:tc>
                  <a:txBody>
                    <a:bodyPr/>
                    <a:lstStyle/>
                    <a:p>
                      <a:pPr marL="0" marR="0">
                        <a:lnSpc>
                          <a:spcPct val="107000"/>
                        </a:lnSpc>
                        <a:spcBef>
                          <a:spcPts val="0"/>
                        </a:spcBef>
                        <a:spcAft>
                          <a:spcPts val="0"/>
                        </a:spcAft>
                      </a:pPr>
                      <a:r>
                        <a:rPr lang="en-US" sz="1200" kern="0" dirty="0">
                          <a:solidFill>
                            <a:schemeClr val="tx1"/>
                          </a:solidFill>
                          <a:effectLst/>
                        </a:rPr>
                        <a:t>Avg. Geodesic distance</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1.289474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018567"/>
                  </a:ext>
                </a:extLst>
              </a:tr>
              <a:tr h="294148">
                <a:tc>
                  <a:txBody>
                    <a:bodyPr/>
                    <a:lstStyle/>
                    <a:p>
                      <a:pPr marL="0" marR="0">
                        <a:lnSpc>
                          <a:spcPct val="107000"/>
                        </a:lnSpc>
                        <a:spcBef>
                          <a:spcPts val="0"/>
                        </a:spcBef>
                        <a:spcAft>
                          <a:spcPts val="0"/>
                        </a:spcAft>
                      </a:pPr>
                      <a:r>
                        <a:rPr lang="en-US" sz="1200" kern="0" dirty="0">
                          <a:solidFill>
                            <a:schemeClr val="tx1"/>
                          </a:solidFill>
                          <a:effectLst/>
                        </a:rPr>
                        <a:t>Network centralization</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a:solidFill>
                            <a:schemeClr val="tx1"/>
                          </a:solidFill>
                          <a:effectLst/>
                        </a:rPr>
                        <a:t> 78%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0" dirty="0">
                          <a:solidFill>
                            <a:schemeClr val="tx1"/>
                          </a:solidFill>
                          <a:effectLst/>
                        </a:rPr>
                        <a:t> 15%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3009105321"/>
                  </a:ext>
                </a:extLst>
              </a:tr>
            </a:tbl>
          </a:graphicData>
        </a:graphic>
      </p:graphicFrame>
      <p:sp>
        <p:nvSpPr>
          <p:cNvPr id="8" name="Rectangle 7">
            <a:extLst>
              <a:ext uri="{FF2B5EF4-FFF2-40B4-BE49-F238E27FC236}">
                <a16:creationId xmlns:a16="http://schemas.microsoft.com/office/drawing/2014/main" id="{8F557021-E491-1788-412C-4D3F672DAD38}"/>
              </a:ext>
            </a:extLst>
          </p:cNvPr>
          <p:cNvSpPr/>
          <p:nvPr/>
        </p:nvSpPr>
        <p:spPr>
          <a:xfrm>
            <a:off x="9696450" y="1800225"/>
            <a:ext cx="2004190"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3">
            <a:extLst>
              <a:ext uri="{FF2B5EF4-FFF2-40B4-BE49-F238E27FC236}">
                <a16:creationId xmlns:a16="http://schemas.microsoft.com/office/drawing/2014/main" id="{6E596B4E-A6E3-5B81-F28B-7CDE9D0D7C6F}"/>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2"/>
              </a:rPr>
              <a:t>https://nrcfcp.uiowa.edu/</a:t>
            </a:r>
            <a:r>
              <a:rPr lang="en-US" dirty="0"/>
              <a:t> </a:t>
            </a:r>
            <a:r>
              <a:rPr lang="en-US" sz="1400" dirty="0">
                <a:hlinkClick r:id="rId3"/>
              </a:rPr>
              <a:t>https://pubhealtheval.org.uiowa.edu</a:t>
            </a:r>
            <a:endParaRPr lang="en-US" dirty="0"/>
          </a:p>
        </p:txBody>
      </p:sp>
    </p:spTree>
    <p:extLst>
      <p:ext uri="{BB962C8B-B14F-4D97-AF65-F5344CB8AC3E}">
        <p14:creationId xmlns:p14="http://schemas.microsoft.com/office/powerpoint/2010/main" val="22210648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3F93-DFC1-8F53-942C-7DEC34E9EB92}"/>
              </a:ext>
            </a:extLst>
          </p:cNvPr>
          <p:cNvSpPr>
            <a:spLocks noGrp="1"/>
          </p:cNvSpPr>
          <p:nvPr>
            <p:ph type="title"/>
          </p:nvPr>
        </p:nvSpPr>
        <p:spPr>
          <a:xfrm>
            <a:off x="7781926" y="735945"/>
            <a:ext cx="3918714" cy="1064280"/>
          </a:xfrm>
        </p:spPr>
        <p:txBody>
          <a:bodyPr>
            <a:normAutofit fontScale="90000"/>
          </a:bodyPr>
          <a:lstStyle/>
          <a:p>
            <a:r>
              <a:rPr lang="en-US" dirty="0"/>
              <a:t>Network measures and terminology</a:t>
            </a:r>
          </a:p>
        </p:txBody>
      </p:sp>
      <p:graphicFrame>
        <p:nvGraphicFramePr>
          <p:cNvPr id="6" name="Content Placeholder 5">
            <a:extLst>
              <a:ext uri="{FF2B5EF4-FFF2-40B4-BE49-F238E27FC236}">
                <a16:creationId xmlns:a16="http://schemas.microsoft.com/office/drawing/2014/main" id="{E8AB7CBD-62C4-CCAF-9A31-55841544A7F9}"/>
              </a:ext>
            </a:extLst>
          </p:cNvPr>
          <p:cNvGraphicFramePr>
            <a:graphicFrameLocks noGrp="1"/>
          </p:cNvGraphicFramePr>
          <p:nvPr>
            <p:ph idx="1"/>
          </p:nvPr>
        </p:nvGraphicFramePr>
        <p:xfrm>
          <a:off x="730249" y="354068"/>
          <a:ext cx="6137275" cy="5455422"/>
        </p:xfrm>
        <a:graphic>
          <a:graphicData uri="http://schemas.openxmlformats.org/drawingml/2006/table">
            <a:tbl>
              <a:tblPr firstRow="1" firstCol="1" bandRow="1">
                <a:tableStyleId>{EB344D84-9AFB-497E-A393-DC336BA19D2E}</a:tableStyleId>
              </a:tblPr>
              <a:tblGrid>
                <a:gridCol w="1717676">
                  <a:extLst>
                    <a:ext uri="{9D8B030D-6E8A-4147-A177-3AD203B41FA5}">
                      <a16:colId xmlns:a16="http://schemas.microsoft.com/office/drawing/2014/main" val="3965872873"/>
                    </a:ext>
                  </a:extLst>
                </a:gridCol>
                <a:gridCol w="737234">
                  <a:extLst>
                    <a:ext uri="{9D8B030D-6E8A-4147-A177-3AD203B41FA5}">
                      <a16:colId xmlns:a16="http://schemas.microsoft.com/office/drawing/2014/main" val="3572592877"/>
                    </a:ext>
                  </a:extLst>
                </a:gridCol>
                <a:gridCol w="1227455">
                  <a:extLst>
                    <a:ext uri="{9D8B030D-6E8A-4147-A177-3AD203B41FA5}">
                      <a16:colId xmlns:a16="http://schemas.microsoft.com/office/drawing/2014/main" val="455683113"/>
                    </a:ext>
                  </a:extLst>
                </a:gridCol>
                <a:gridCol w="1227455">
                  <a:extLst>
                    <a:ext uri="{9D8B030D-6E8A-4147-A177-3AD203B41FA5}">
                      <a16:colId xmlns:a16="http://schemas.microsoft.com/office/drawing/2014/main" val="1658605988"/>
                    </a:ext>
                  </a:extLst>
                </a:gridCol>
                <a:gridCol w="1227455">
                  <a:extLst>
                    <a:ext uri="{9D8B030D-6E8A-4147-A177-3AD203B41FA5}">
                      <a16:colId xmlns:a16="http://schemas.microsoft.com/office/drawing/2014/main" val="4031105166"/>
                    </a:ext>
                  </a:extLst>
                </a:gridCol>
              </a:tblGrid>
              <a:tr h="159611">
                <a:tc rowSpan="2">
                  <a:txBody>
                    <a:bodyPr/>
                    <a:lstStyle/>
                    <a:p>
                      <a:pPr marL="0" marR="0" algn="ctr">
                        <a:lnSpc>
                          <a:spcPct val="107000"/>
                        </a:lnSpc>
                        <a:spcBef>
                          <a:spcPts val="0"/>
                        </a:spcBef>
                        <a:spcAft>
                          <a:spcPts val="0"/>
                        </a:spcAft>
                      </a:pPr>
                      <a:r>
                        <a:rPr lang="en-US" sz="1050" kern="0" dirty="0">
                          <a:solidFill>
                            <a:schemeClr val="tx1"/>
                          </a:solidFill>
                          <a:effectLst/>
                        </a:rPr>
                        <a:t>Agency</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600" kern="0" dirty="0">
                          <a:solidFill>
                            <a:schemeClr val="tx1"/>
                          </a:solidFill>
                          <a:effectLst/>
                        </a:rPr>
                        <a:t>Outdegree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kern="0" dirty="0">
                          <a:solidFill>
                            <a:schemeClr val="tx1"/>
                          </a:solidFill>
                          <a:effectLst/>
                        </a:rPr>
                        <a:t>Indegree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788729668"/>
                  </a:ext>
                </a:extLst>
              </a:tr>
              <a:tr h="159611">
                <a:tc vMerge="1">
                  <a:txBody>
                    <a:bodyPr/>
                    <a:lstStyle/>
                    <a:p>
                      <a:endParaRPr lang="en-US"/>
                    </a:p>
                  </a:txBody>
                  <a:tcPr/>
                </a:tc>
                <a:tc>
                  <a:txBody>
                    <a:bodyPr/>
                    <a:lstStyle/>
                    <a:p>
                      <a:pPr marL="0" marR="0" algn="ctr">
                        <a:lnSpc>
                          <a:spcPct val="107000"/>
                        </a:lnSpc>
                        <a:spcBef>
                          <a:spcPts val="0"/>
                        </a:spcBef>
                        <a:spcAft>
                          <a:spcPts val="0"/>
                        </a:spcAft>
                      </a:pPr>
                      <a:r>
                        <a:rPr lang="en-US" sz="1100" kern="0" dirty="0">
                          <a:solidFill>
                            <a:schemeClr val="tx1"/>
                          </a:solidFill>
                          <a:effectLst/>
                        </a:rPr>
                        <a:t>Number</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Number </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619897392"/>
                  </a:ext>
                </a:extLst>
              </a:tr>
              <a:tr h="294148">
                <a:tc>
                  <a:txBody>
                    <a:bodyPr/>
                    <a:lstStyle/>
                    <a:p>
                      <a:pPr marL="0" marR="0">
                        <a:lnSpc>
                          <a:spcPct val="107000"/>
                        </a:lnSpc>
                        <a:spcBef>
                          <a:spcPts val="0"/>
                        </a:spcBef>
                        <a:spcAft>
                          <a:spcPts val="0"/>
                        </a:spcAft>
                      </a:pPr>
                      <a:r>
                        <a:rPr lang="en-US" sz="1050" kern="0" dirty="0">
                          <a:solidFill>
                            <a:schemeClr val="tx1"/>
                          </a:solidFill>
                          <a:effectLst/>
                        </a:rPr>
                        <a:t>Agency 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34258477"/>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2</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4041495330"/>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50987878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89%</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0362948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5</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54%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376655270"/>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6</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2945946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7</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33199674"/>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8</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2</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2077620332"/>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9</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281810971"/>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10</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653952263"/>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7</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884561362"/>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12 </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720474042"/>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1</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4100473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36%</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807034872"/>
                  </a:ext>
                </a:extLst>
              </a:tr>
              <a:tr h="444918">
                <a:tc>
                  <a:txBody>
                    <a:bodyPr/>
                    <a:lstStyle/>
                    <a:p>
                      <a:pPr marL="0" marR="0">
                        <a:lnSpc>
                          <a:spcPct val="107000"/>
                        </a:lnSpc>
                        <a:spcBef>
                          <a:spcPts val="0"/>
                        </a:spcBef>
                        <a:spcAft>
                          <a:spcPts val="0"/>
                        </a:spcAft>
                      </a:pPr>
                      <a:r>
                        <a:rPr lang="en-US" sz="1200" kern="0" dirty="0">
                          <a:solidFill>
                            <a:schemeClr val="tx1"/>
                          </a:solidFill>
                          <a:effectLst/>
                        </a:rPr>
                        <a:t>Average degree (SD)</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dirty="0">
                          <a:solidFill>
                            <a:schemeClr val="tx1"/>
                          </a:solidFill>
                          <a:effectLst/>
                        </a:rPr>
                        <a:t>4.08 (</a:t>
                      </a:r>
                      <a:r>
                        <a:rPr lang="en-US" sz="1100" kern="100" dirty="0">
                          <a:solidFill>
                            <a:schemeClr val="tx1"/>
                          </a:solidFill>
                          <a:effectLst/>
                        </a:rPr>
                        <a:t>7.25)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100" dirty="0">
                          <a:solidFill>
                            <a:schemeClr val="tx1"/>
                          </a:solidFill>
                          <a:effectLst/>
                        </a:rPr>
                        <a:t>3.83 (1.66)</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4198862306"/>
                  </a:ext>
                </a:extLst>
              </a:tr>
              <a:tr h="294148">
                <a:tc>
                  <a:txBody>
                    <a:bodyPr/>
                    <a:lstStyle/>
                    <a:p>
                      <a:pPr marL="0" marR="0">
                        <a:lnSpc>
                          <a:spcPct val="107000"/>
                        </a:lnSpc>
                        <a:spcBef>
                          <a:spcPts val="0"/>
                        </a:spcBef>
                        <a:spcAft>
                          <a:spcPts val="0"/>
                        </a:spcAft>
                      </a:pPr>
                      <a:r>
                        <a:rPr lang="en-US" sz="1200" kern="0" dirty="0">
                          <a:solidFill>
                            <a:schemeClr val="tx1"/>
                          </a:solidFill>
                          <a:effectLst/>
                        </a:rPr>
                        <a:t>Max Nodal Degrees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30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703138"/>
                  </a:ext>
                </a:extLst>
              </a:tr>
              <a:tr h="294148">
                <a:tc>
                  <a:txBody>
                    <a:bodyPr/>
                    <a:lstStyle/>
                    <a:p>
                      <a:pPr marL="0" marR="0">
                        <a:lnSpc>
                          <a:spcPct val="107000"/>
                        </a:lnSpc>
                        <a:spcBef>
                          <a:spcPts val="0"/>
                        </a:spcBef>
                        <a:spcAft>
                          <a:spcPts val="0"/>
                        </a:spcAft>
                      </a:pPr>
                      <a:r>
                        <a:rPr lang="en-US" sz="1200" kern="0" dirty="0">
                          <a:solidFill>
                            <a:schemeClr val="tx1"/>
                          </a:solidFill>
                          <a:effectLst/>
                        </a:rPr>
                        <a:t>Avg. Geodesic distance</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1.289474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018567"/>
                  </a:ext>
                </a:extLst>
              </a:tr>
              <a:tr h="294148">
                <a:tc>
                  <a:txBody>
                    <a:bodyPr/>
                    <a:lstStyle/>
                    <a:p>
                      <a:pPr marL="0" marR="0">
                        <a:lnSpc>
                          <a:spcPct val="107000"/>
                        </a:lnSpc>
                        <a:spcBef>
                          <a:spcPts val="0"/>
                        </a:spcBef>
                        <a:spcAft>
                          <a:spcPts val="0"/>
                        </a:spcAft>
                      </a:pPr>
                      <a:r>
                        <a:rPr lang="en-US" sz="1200" kern="0" dirty="0">
                          <a:solidFill>
                            <a:schemeClr val="tx1"/>
                          </a:solidFill>
                          <a:effectLst/>
                        </a:rPr>
                        <a:t>Network centralization</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a:solidFill>
                            <a:schemeClr val="tx1"/>
                          </a:solidFill>
                          <a:effectLst/>
                        </a:rPr>
                        <a:t> 78%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0" dirty="0">
                          <a:solidFill>
                            <a:schemeClr val="tx1"/>
                          </a:solidFill>
                          <a:effectLst/>
                        </a:rPr>
                        <a:t> 15%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3009105321"/>
                  </a:ext>
                </a:extLst>
              </a:tr>
            </a:tbl>
          </a:graphicData>
        </a:graphic>
      </p:graphicFrame>
      <p:sp>
        <p:nvSpPr>
          <p:cNvPr id="8" name="Rectangle 7">
            <a:extLst>
              <a:ext uri="{FF2B5EF4-FFF2-40B4-BE49-F238E27FC236}">
                <a16:creationId xmlns:a16="http://schemas.microsoft.com/office/drawing/2014/main" id="{8F557021-E491-1788-412C-4D3F672DAD38}"/>
              </a:ext>
            </a:extLst>
          </p:cNvPr>
          <p:cNvSpPr/>
          <p:nvPr/>
        </p:nvSpPr>
        <p:spPr>
          <a:xfrm>
            <a:off x="9696450" y="1800225"/>
            <a:ext cx="2004190"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42CCED18-66F2-B702-1692-1DDF0A7358F6}"/>
              </a:ext>
            </a:extLst>
          </p:cNvPr>
          <p:cNvSpPr/>
          <p:nvPr/>
        </p:nvSpPr>
        <p:spPr>
          <a:xfrm>
            <a:off x="2381251" y="238125"/>
            <a:ext cx="4210050" cy="55409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3392263-0D2D-F36C-10E1-1317B4E67FED}"/>
              </a:ext>
            </a:extLst>
          </p:cNvPr>
          <p:cNvSpPr txBox="1"/>
          <p:nvPr/>
        </p:nvSpPr>
        <p:spPr>
          <a:xfrm>
            <a:off x="7413733" y="2644582"/>
            <a:ext cx="4655099" cy="1415772"/>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sz="2000" b="1" dirty="0"/>
              <a:t>Indegree</a:t>
            </a:r>
            <a:r>
              <a:rPr lang="en-US" dirty="0"/>
              <a:t>: how many connections or choices one receives from others;</a:t>
            </a:r>
          </a:p>
          <a:p>
            <a:pPr marL="285750" indent="-285750">
              <a:buFont typeface="Arial" panose="020B0604020202020204" pitchFamily="34" charset="0"/>
              <a:buChar char="•"/>
            </a:pPr>
            <a:r>
              <a:rPr lang="en-US" sz="2000" b="1" dirty="0"/>
              <a:t>Outdegree</a:t>
            </a:r>
            <a:r>
              <a:rPr lang="en-US" dirty="0"/>
              <a:t>: how many connections one has to others.</a:t>
            </a:r>
          </a:p>
        </p:txBody>
      </p:sp>
      <p:sp>
        <p:nvSpPr>
          <p:cNvPr id="11" name="Footer Placeholder 3">
            <a:extLst>
              <a:ext uri="{FF2B5EF4-FFF2-40B4-BE49-F238E27FC236}">
                <a16:creationId xmlns:a16="http://schemas.microsoft.com/office/drawing/2014/main" id="{41D907CF-3405-4505-DB93-20B2AFD979F0}"/>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0515285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hidden="1">
            <a:extLst>
              <a:ext uri="{FF2B5EF4-FFF2-40B4-BE49-F238E27FC236}">
                <a16:creationId xmlns:a16="http://schemas.microsoft.com/office/drawing/2014/main" id="{9FDB6406-0CDB-4213-A1B6-DE47D953FED3}"/>
              </a:ext>
            </a:extLst>
          </p:cNvPr>
          <p:cNvSpPr>
            <a:spLocks noGrp="1"/>
          </p:cNvSpPr>
          <p:nvPr>
            <p:ph type="title" idx="4294967295"/>
          </p:nvPr>
        </p:nvSpPr>
        <p:spPr>
          <a:xfrm>
            <a:off x="0" y="365125"/>
            <a:ext cx="10515600" cy="1325563"/>
          </a:xfrm>
        </p:spPr>
        <p:txBody>
          <a:bodyPr/>
          <a:lstStyle/>
          <a:p>
            <a:r>
              <a:rPr lang="en-US" dirty="0"/>
              <a:t>Project analysis slide 3</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3877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a:solidFill>
                  <a:schemeClr val="tx1">
                    <a:lumMod val="75000"/>
                    <a:lumOff val="25000"/>
                  </a:schemeClr>
                </a:solidFill>
              </a:rPr>
              <a:t>Speakers</a:t>
            </a: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67B552C1-51D4-A010-130A-188760F28BF1}"/>
              </a:ext>
            </a:extLst>
          </p:cNvPr>
          <p:cNvPicPr>
            <a:picLocks noChangeAspect="1"/>
          </p:cNvPicPr>
          <p:nvPr/>
        </p:nvPicPr>
        <p:blipFill>
          <a:blip r:embed="rId3"/>
          <a:stretch>
            <a:fillRect/>
          </a:stretch>
        </p:blipFill>
        <p:spPr>
          <a:xfrm>
            <a:off x="415427" y="588535"/>
            <a:ext cx="11361145" cy="6078966"/>
          </a:xfrm>
          <a:prstGeom prst="rect">
            <a:avLst/>
          </a:prstGeom>
        </p:spPr>
      </p:pic>
      <p:sp>
        <p:nvSpPr>
          <p:cNvPr id="17" name="Rectangle 16">
            <a:extLst>
              <a:ext uri="{FF2B5EF4-FFF2-40B4-BE49-F238E27FC236}">
                <a16:creationId xmlns:a16="http://schemas.microsoft.com/office/drawing/2014/main" id="{B1C5C7E6-D445-61E4-C3E0-5505FBDEC44F}"/>
              </a:ext>
            </a:extLst>
          </p:cNvPr>
          <p:cNvSpPr/>
          <p:nvPr/>
        </p:nvSpPr>
        <p:spPr>
          <a:xfrm>
            <a:off x="0" y="1549667"/>
            <a:ext cx="12191999" cy="557422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31" name="Picture 7" descr="Brad Richardson">
            <a:extLst>
              <a:ext uri="{FF2B5EF4-FFF2-40B4-BE49-F238E27FC236}">
                <a16:creationId xmlns:a16="http://schemas.microsoft.com/office/drawing/2014/main" id="{D445FCE6-4BD7-8B8A-6128-C083F20E28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6296" y="2701600"/>
            <a:ext cx="1759857" cy="175985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1037" name="Picture 13" descr="Sherry Gao">
            <a:extLst>
              <a:ext uri="{FF2B5EF4-FFF2-40B4-BE49-F238E27FC236}">
                <a16:creationId xmlns:a16="http://schemas.microsoft.com/office/drawing/2014/main" id="{A2BFF23C-DFE5-48F2-32B6-7DAC50DACB8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5693" b="33665"/>
          <a:stretch/>
        </p:blipFill>
        <p:spPr bwMode="auto">
          <a:xfrm>
            <a:off x="7225849" y="2719737"/>
            <a:ext cx="1757699" cy="18131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28" name="TextBox 27">
            <a:extLst>
              <a:ext uri="{FF2B5EF4-FFF2-40B4-BE49-F238E27FC236}">
                <a16:creationId xmlns:a16="http://schemas.microsoft.com/office/drawing/2014/main" id="{9C81F952-6BDE-9C7F-011B-72CC4BB4DCD4}"/>
              </a:ext>
            </a:extLst>
          </p:cNvPr>
          <p:cNvSpPr txBox="1"/>
          <p:nvPr/>
        </p:nvSpPr>
        <p:spPr>
          <a:xfrm>
            <a:off x="976744" y="4608297"/>
            <a:ext cx="9632373" cy="1077218"/>
          </a:xfrm>
          <a:prstGeom prst="rect">
            <a:avLst/>
          </a:prstGeom>
          <a:noFill/>
        </p:spPr>
        <p:txBody>
          <a:bodyPr wrap="square" rtlCol="0">
            <a:spAutoFit/>
          </a:bodyPr>
          <a:lstStyle/>
          <a:p>
            <a:r>
              <a:rPr lang="en-US" sz="1600" b="1" dirty="0">
                <a:latin typeface="+mj-lt"/>
              </a:rPr>
              <a:t>                                      Brad Richardson, Ph.D.                                   Sherry Gao, Ph.D.  </a:t>
            </a:r>
          </a:p>
          <a:p>
            <a:endParaRPr lang="en-US" sz="1600" b="1" dirty="0">
              <a:latin typeface="+mj-lt"/>
            </a:endParaRPr>
          </a:p>
          <a:p>
            <a:r>
              <a:rPr lang="en-US" sz="1600" b="1" dirty="0">
                <a:latin typeface="+mj-lt"/>
              </a:rPr>
              <a:t>                               University of Iowa, Center for Public Health Evaluation and Research &amp;                </a:t>
            </a:r>
          </a:p>
          <a:p>
            <a:r>
              <a:rPr lang="en-US" sz="1600" b="1" dirty="0">
                <a:latin typeface="+mj-lt"/>
              </a:rPr>
              <a:t>                                              Consortium for Substance Abuse Research and Evaluation</a:t>
            </a:r>
          </a:p>
        </p:txBody>
      </p:sp>
      <p:sp>
        <p:nvSpPr>
          <p:cNvPr id="2" name="Rectangle 1">
            <a:extLst>
              <a:ext uri="{FF2B5EF4-FFF2-40B4-BE49-F238E27FC236}">
                <a16:creationId xmlns:a16="http://schemas.microsoft.com/office/drawing/2014/main" id="{A07862DB-32B9-AA05-BA16-FFBA8B6E856B}"/>
              </a:ext>
            </a:extLst>
          </p:cNvPr>
          <p:cNvSpPr/>
          <p:nvPr/>
        </p:nvSpPr>
        <p:spPr>
          <a:xfrm>
            <a:off x="9426466" y="998591"/>
            <a:ext cx="1740877" cy="51820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256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1031"/>
                                        </p:tgtEl>
                                        <p:attrNameLst>
                                          <p:attrName>style.visibility</p:attrName>
                                        </p:attrNameLst>
                                      </p:cBhvr>
                                      <p:to>
                                        <p:strVal val="visible"/>
                                      </p:to>
                                    </p:set>
                                    <p:animEffect transition="in" filter="fade">
                                      <p:cBhvr>
                                        <p:cTn id="9" dur="500"/>
                                        <p:tgtEl>
                                          <p:spTgt spid="1031"/>
                                        </p:tgtEl>
                                      </p:cBhvr>
                                    </p:animEffect>
                                    <p:anim calcmode="lin" valueType="num">
                                      <p:cBhvr>
                                        <p:cTn id="10" dur="500" fill="hold"/>
                                        <p:tgtEl>
                                          <p:spTgt spid="1031"/>
                                        </p:tgtEl>
                                        <p:attrNameLst>
                                          <p:attrName>ppt_x</p:attrName>
                                        </p:attrNameLst>
                                      </p:cBhvr>
                                      <p:tavLst>
                                        <p:tav tm="0">
                                          <p:val>
                                            <p:strVal val="#ppt_x"/>
                                          </p:val>
                                        </p:tav>
                                        <p:tav tm="100000">
                                          <p:val>
                                            <p:strVal val="#ppt_x"/>
                                          </p:val>
                                        </p:tav>
                                      </p:tavLst>
                                    </p:anim>
                                    <p:anim calcmode="lin" valueType="num">
                                      <p:cBhvr>
                                        <p:cTn id="11" dur="500" fill="hold"/>
                                        <p:tgtEl>
                                          <p:spTgt spid="1031"/>
                                        </p:tgtEl>
                                        <p:attrNameLst>
                                          <p:attrName>ppt_y</p:attrName>
                                        </p:attrNameLst>
                                      </p:cBhvr>
                                      <p:tavLst>
                                        <p:tav tm="0">
                                          <p:val>
                                            <p:strVal val="#ppt_y+.1"/>
                                          </p:val>
                                        </p:tav>
                                        <p:tav tm="100000">
                                          <p:val>
                                            <p:strVal val="#ppt_y"/>
                                          </p:val>
                                        </p:tav>
                                      </p:tavLst>
                                    </p:anim>
                                  </p:childTnLst>
                                </p:cTn>
                              </p:par>
                              <p:par>
                                <p:cTn id="12" presetID="42" presetClass="entr" presetSubtype="0" fill="hold" nodeType="withEffect">
                                  <p:stCondLst>
                                    <p:cond delay="0"/>
                                  </p:stCondLst>
                                  <p:childTnLst>
                                    <p:set>
                                      <p:cBhvr>
                                        <p:cTn id="13" dur="1" fill="hold">
                                          <p:stCondLst>
                                            <p:cond delay="0"/>
                                          </p:stCondLst>
                                        </p:cTn>
                                        <p:tgtEl>
                                          <p:spTgt spid="1037"/>
                                        </p:tgtEl>
                                        <p:attrNameLst>
                                          <p:attrName>style.visibility</p:attrName>
                                        </p:attrNameLst>
                                      </p:cBhvr>
                                      <p:to>
                                        <p:strVal val="visible"/>
                                      </p:to>
                                    </p:set>
                                    <p:animEffect transition="in" filter="fade">
                                      <p:cBhvr>
                                        <p:cTn id="14" dur="500"/>
                                        <p:tgtEl>
                                          <p:spTgt spid="1037"/>
                                        </p:tgtEl>
                                      </p:cBhvr>
                                    </p:animEffect>
                                    <p:anim calcmode="lin" valueType="num">
                                      <p:cBhvr>
                                        <p:cTn id="15" dur="500" fill="hold"/>
                                        <p:tgtEl>
                                          <p:spTgt spid="1037"/>
                                        </p:tgtEl>
                                        <p:attrNameLst>
                                          <p:attrName>ppt_x</p:attrName>
                                        </p:attrNameLst>
                                      </p:cBhvr>
                                      <p:tavLst>
                                        <p:tav tm="0">
                                          <p:val>
                                            <p:strVal val="#ppt_x"/>
                                          </p:val>
                                        </p:tav>
                                        <p:tav tm="100000">
                                          <p:val>
                                            <p:strVal val="#ppt_x"/>
                                          </p:val>
                                        </p:tav>
                                      </p:tavLst>
                                    </p:anim>
                                    <p:anim calcmode="lin" valueType="num">
                                      <p:cBhvr>
                                        <p:cTn id="16" dur="500" fill="hold"/>
                                        <p:tgtEl>
                                          <p:spTgt spid="103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strVal val="#ppt_x"/>
                                          </p:val>
                                        </p:tav>
                                        <p:tav tm="100000">
                                          <p:val>
                                            <p:strVal val="#ppt_x"/>
                                          </p:val>
                                        </p:tav>
                                      </p:tavLst>
                                    </p:anim>
                                    <p:anim calcmode="lin" valueType="num">
                                      <p:cBhvr>
                                        <p:cTn id="21" dur="5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3F93-DFC1-8F53-942C-7DEC34E9EB92}"/>
              </a:ext>
            </a:extLst>
          </p:cNvPr>
          <p:cNvSpPr>
            <a:spLocks noGrp="1"/>
          </p:cNvSpPr>
          <p:nvPr>
            <p:ph type="title"/>
          </p:nvPr>
        </p:nvSpPr>
        <p:spPr>
          <a:xfrm>
            <a:off x="7781926" y="735945"/>
            <a:ext cx="3918714" cy="1064280"/>
          </a:xfrm>
        </p:spPr>
        <p:txBody>
          <a:bodyPr>
            <a:normAutofit fontScale="90000"/>
          </a:bodyPr>
          <a:lstStyle/>
          <a:p>
            <a:r>
              <a:rPr lang="en-US" dirty="0"/>
              <a:t>Network measures and terminology</a:t>
            </a:r>
          </a:p>
        </p:txBody>
      </p:sp>
      <p:graphicFrame>
        <p:nvGraphicFramePr>
          <p:cNvPr id="6" name="Content Placeholder 5">
            <a:extLst>
              <a:ext uri="{FF2B5EF4-FFF2-40B4-BE49-F238E27FC236}">
                <a16:creationId xmlns:a16="http://schemas.microsoft.com/office/drawing/2014/main" id="{E8AB7CBD-62C4-CCAF-9A31-55841544A7F9}"/>
              </a:ext>
            </a:extLst>
          </p:cNvPr>
          <p:cNvGraphicFramePr>
            <a:graphicFrameLocks noGrp="1"/>
          </p:cNvGraphicFramePr>
          <p:nvPr>
            <p:ph idx="1"/>
          </p:nvPr>
        </p:nvGraphicFramePr>
        <p:xfrm>
          <a:off x="730249" y="354068"/>
          <a:ext cx="6137275" cy="5455422"/>
        </p:xfrm>
        <a:graphic>
          <a:graphicData uri="http://schemas.openxmlformats.org/drawingml/2006/table">
            <a:tbl>
              <a:tblPr firstRow="1" firstCol="1" bandRow="1">
                <a:tableStyleId>{EB344D84-9AFB-497E-A393-DC336BA19D2E}</a:tableStyleId>
              </a:tblPr>
              <a:tblGrid>
                <a:gridCol w="1717676">
                  <a:extLst>
                    <a:ext uri="{9D8B030D-6E8A-4147-A177-3AD203B41FA5}">
                      <a16:colId xmlns:a16="http://schemas.microsoft.com/office/drawing/2014/main" val="3965872873"/>
                    </a:ext>
                  </a:extLst>
                </a:gridCol>
                <a:gridCol w="737234">
                  <a:extLst>
                    <a:ext uri="{9D8B030D-6E8A-4147-A177-3AD203B41FA5}">
                      <a16:colId xmlns:a16="http://schemas.microsoft.com/office/drawing/2014/main" val="3572592877"/>
                    </a:ext>
                  </a:extLst>
                </a:gridCol>
                <a:gridCol w="1227455">
                  <a:extLst>
                    <a:ext uri="{9D8B030D-6E8A-4147-A177-3AD203B41FA5}">
                      <a16:colId xmlns:a16="http://schemas.microsoft.com/office/drawing/2014/main" val="455683113"/>
                    </a:ext>
                  </a:extLst>
                </a:gridCol>
                <a:gridCol w="1227455">
                  <a:extLst>
                    <a:ext uri="{9D8B030D-6E8A-4147-A177-3AD203B41FA5}">
                      <a16:colId xmlns:a16="http://schemas.microsoft.com/office/drawing/2014/main" val="1658605988"/>
                    </a:ext>
                  </a:extLst>
                </a:gridCol>
                <a:gridCol w="1227455">
                  <a:extLst>
                    <a:ext uri="{9D8B030D-6E8A-4147-A177-3AD203B41FA5}">
                      <a16:colId xmlns:a16="http://schemas.microsoft.com/office/drawing/2014/main" val="4031105166"/>
                    </a:ext>
                  </a:extLst>
                </a:gridCol>
              </a:tblGrid>
              <a:tr h="159611">
                <a:tc rowSpan="2">
                  <a:txBody>
                    <a:bodyPr/>
                    <a:lstStyle/>
                    <a:p>
                      <a:pPr marL="0" marR="0" algn="ctr">
                        <a:lnSpc>
                          <a:spcPct val="107000"/>
                        </a:lnSpc>
                        <a:spcBef>
                          <a:spcPts val="0"/>
                        </a:spcBef>
                        <a:spcAft>
                          <a:spcPts val="0"/>
                        </a:spcAft>
                      </a:pPr>
                      <a:r>
                        <a:rPr lang="en-US" sz="1050" kern="0" dirty="0">
                          <a:solidFill>
                            <a:schemeClr val="tx1"/>
                          </a:solidFill>
                          <a:effectLst/>
                        </a:rPr>
                        <a:t>Agency</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600" kern="0" dirty="0">
                          <a:solidFill>
                            <a:schemeClr val="tx1"/>
                          </a:solidFill>
                          <a:effectLst/>
                        </a:rPr>
                        <a:t>Outdegree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kern="0" dirty="0">
                          <a:solidFill>
                            <a:schemeClr val="tx1"/>
                          </a:solidFill>
                          <a:effectLst/>
                        </a:rPr>
                        <a:t>Indegree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788729668"/>
                  </a:ext>
                </a:extLst>
              </a:tr>
              <a:tr h="159611">
                <a:tc vMerge="1">
                  <a:txBody>
                    <a:bodyPr/>
                    <a:lstStyle/>
                    <a:p>
                      <a:endParaRPr lang="en-US"/>
                    </a:p>
                  </a:txBody>
                  <a:tcPr/>
                </a:tc>
                <a:tc>
                  <a:txBody>
                    <a:bodyPr/>
                    <a:lstStyle/>
                    <a:p>
                      <a:pPr marL="0" marR="0" algn="ctr">
                        <a:lnSpc>
                          <a:spcPct val="107000"/>
                        </a:lnSpc>
                        <a:spcBef>
                          <a:spcPts val="0"/>
                        </a:spcBef>
                        <a:spcAft>
                          <a:spcPts val="0"/>
                        </a:spcAft>
                      </a:pPr>
                      <a:r>
                        <a:rPr lang="en-US" sz="1100" kern="0" dirty="0">
                          <a:solidFill>
                            <a:schemeClr val="tx1"/>
                          </a:solidFill>
                          <a:effectLst/>
                        </a:rPr>
                        <a:t>Number</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Number </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619897392"/>
                  </a:ext>
                </a:extLst>
              </a:tr>
              <a:tr h="294148">
                <a:tc>
                  <a:txBody>
                    <a:bodyPr/>
                    <a:lstStyle/>
                    <a:p>
                      <a:pPr marL="0" marR="0">
                        <a:lnSpc>
                          <a:spcPct val="107000"/>
                        </a:lnSpc>
                        <a:spcBef>
                          <a:spcPts val="0"/>
                        </a:spcBef>
                        <a:spcAft>
                          <a:spcPts val="0"/>
                        </a:spcAft>
                      </a:pPr>
                      <a:r>
                        <a:rPr lang="en-US" sz="1050" kern="0" dirty="0">
                          <a:solidFill>
                            <a:schemeClr val="tx1"/>
                          </a:solidFill>
                          <a:effectLst/>
                        </a:rPr>
                        <a:t>Agency 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34258477"/>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2</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4041495330"/>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50987878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89%</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0362948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5</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54%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376655270"/>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6</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2945946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7</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33199674"/>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8</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2</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2077620332"/>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9</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281810971"/>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10</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653952263"/>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7</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884561362"/>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12 </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720474042"/>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1</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4100473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36%</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807034872"/>
                  </a:ext>
                </a:extLst>
              </a:tr>
              <a:tr h="444918">
                <a:tc>
                  <a:txBody>
                    <a:bodyPr/>
                    <a:lstStyle/>
                    <a:p>
                      <a:pPr marL="0" marR="0">
                        <a:lnSpc>
                          <a:spcPct val="107000"/>
                        </a:lnSpc>
                        <a:spcBef>
                          <a:spcPts val="0"/>
                        </a:spcBef>
                        <a:spcAft>
                          <a:spcPts val="0"/>
                        </a:spcAft>
                      </a:pPr>
                      <a:r>
                        <a:rPr lang="en-US" sz="1200" kern="0" dirty="0">
                          <a:solidFill>
                            <a:schemeClr val="tx1"/>
                          </a:solidFill>
                          <a:effectLst/>
                        </a:rPr>
                        <a:t>Average degree (SD)</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dirty="0">
                          <a:solidFill>
                            <a:schemeClr val="tx1"/>
                          </a:solidFill>
                          <a:effectLst/>
                        </a:rPr>
                        <a:t>4.08 (</a:t>
                      </a:r>
                      <a:r>
                        <a:rPr lang="en-US" sz="1100" kern="100" dirty="0">
                          <a:solidFill>
                            <a:schemeClr val="tx1"/>
                          </a:solidFill>
                          <a:effectLst/>
                        </a:rPr>
                        <a:t>7.25)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100" dirty="0">
                          <a:solidFill>
                            <a:schemeClr val="tx1"/>
                          </a:solidFill>
                          <a:effectLst/>
                        </a:rPr>
                        <a:t>3.83 (1.66)</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4198862306"/>
                  </a:ext>
                </a:extLst>
              </a:tr>
              <a:tr h="294148">
                <a:tc>
                  <a:txBody>
                    <a:bodyPr/>
                    <a:lstStyle/>
                    <a:p>
                      <a:pPr marL="0" marR="0">
                        <a:lnSpc>
                          <a:spcPct val="107000"/>
                        </a:lnSpc>
                        <a:spcBef>
                          <a:spcPts val="0"/>
                        </a:spcBef>
                        <a:spcAft>
                          <a:spcPts val="0"/>
                        </a:spcAft>
                      </a:pPr>
                      <a:r>
                        <a:rPr lang="en-US" sz="1200" kern="0" dirty="0">
                          <a:solidFill>
                            <a:schemeClr val="tx1"/>
                          </a:solidFill>
                          <a:effectLst/>
                        </a:rPr>
                        <a:t>Max Nodal Degrees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30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703138"/>
                  </a:ext>
                </a:extLst>
              </a:tr>
              <a:tr h="294148">
                <a:tc>
                  <a:txBody>
                    <a:bodyPr/>
                    <a:lstStyle/>
                    <a:p>
                      <a:pPr marL="0" marR="0">
                        <a:lnSpc>
                          <a:spcPct val="107000"/>
                        </a:lnSpc>
                        <a:spcBef>
                          <a:spcPts val="0"/>
                        </a:spcBef>
                        <a:spcAft>
                          <a:spcPts val="0"/>
                        </a:spcAft>
                      </a:pPr>
                      <a:r>
                        <a:rPr lang="en-US" sz="1200" kern="0" dirty="0">
                          <a:solidFill>
                            <a:schemeClr val="tx1"/>
                          </a:solidFill>
                          <a:effectLst/>
                        </a:rPr>
                        <a:t>Avg. Geodesic distance</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1.289474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018567"/>
                  </a:ext>
                </a:extLst>
              </a:tr>
              <a:tr h="294148">
                <a:tc>
                  <a:txBody>
                    <a:bodyPr/>
                    <a:lstStyle/>
                    <a:p>
                      <a:pPr marL="0" marR="0">
                        <a:lnSpc>
                          <a:spcPct val="107000"/>
                        </a:lnSpc>
                        <a:spcBef>
                          <a:spcPts val="0"/>
                        </a:spcBef>
                        <a:spcAft>
                          <a:spcPts val="0"/>
                        </a:spcAft>
                      </a:pPr>
                      <a:r>
                        <a:rPr lang="en-US" sz="1200" kern="0" dirty="0">
                          <a:solidFill>
                            <a:schemeClr val="tx1"/>
                          </a:solidFill>
                          <a:effectLst/>
                        </a:rPr>
                        <a:t>Network centralization</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a:solidFill>
                            <a:schemeClr val="tx1"/>
                          </a:solidFill>
                          <a:effectLst/>
                        </a:rPr>
                        <a:t> 78%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0" dirty="0">
                          <a:solidFill>
                            <a:schemeClr val="tx1"/>
                          </a:solidFill>
                          <a:effectLst/>
                        </a:rPr>
                        <a:t> 15%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3009105321"/>
                  </a:ext>
                </a:extLst>
              </a:tr>
            </a:tbl>
          </a:graphicData>
        </a:graphic>
      </p:graphicFrame>
      <p:sp>
        <p:nvSpPr>
          <p:cNvPr id="8" name="Rectangle 7">
            <a:extLst>
              <a:ext uri="{FF2B5EF4-FFF2-40B4-BE49-F238E27FC236}">
                <a16:creationId xmlns:a16="http://schemas.microsoft.com/office/drawing/2014/main" id="{8F557021-E491-1788-412C-4D3F672DAD38}"/>
              </a:ext>
            </a:extLst>
          </p:cNvPr>
          <p:cNvSpPr/>
          <p:nvPr/>
        </p:nvSpPr>
        <p:spPr>
          <a:xfrm>
            <a:off x="9696450" y="1800225"/>
            <a:ext cx="2004190"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42CCED18-66F2-B702-1692-1DDF0A7358F6}"/>
              </a:ext>
            </a:extLst>
          </p:cNvPr>
          <p:cNvSpPr/>
          <p:nvPr/>
        </p:nvSpPr>
        <p:spPr>
          <a:xfrm>
            <a:off x="628649" y="4542077"/>
            <a:ext cx="6256827" cy="79192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3392263-0D2D-F36C-10E1-1317B4E67FED}"/>
              </a:ext>
            </a:extLst>
          </p:cNvPr>
          <p:cNvSpPr txBox="1"/>
          <p:nvPr/>
        </p:nvSpPr>
        <p:spPr>
          <a:xfrm>
            <a:off x="7413733" y="2644582"/>
            <a:ext cx="4655099" cy="1692771"/>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b="1" dirty="0"/>
              <a:t>Degree</a:t>
            </a:r>
            <a:r>
              <a:rPr lang="en-US" dirty="0"/>
              <a:t>: Quantifies the range or variability of agency connectedness (based on graph centralization theory)</a:t>
            </a:r>
          </a:p>
          <a:p>
            <a:pPr marL="285750" indent="-285750">
              <a:spcBef>
                <a:spcPts val="1200"/>
              </a:spcBef>
              <a:buFont typeface="Arial" panose="020B0604020202020204" pitchFamily="34" charset="0"/>
              <a:buChar char="•"/>
            </a:pPr>
            <a:r>
              <a:rPr lang="en-US" sz="2000" b="1" dirty="0"/>
              <a:t>Nodal degrees</a:t>
            </a:r>
            <a:r>
              <a:rPr lang="en-US" dirty="0"/>
              <a:t>: number of lines connected to a node</a:t>
            </a:r>
          </a:p>
        </p:txBody>
      </p:sp>
      <p:sp>
        <p:nvSpPr>
          <p:cNvPr id="4" name="Footer Placeholder 3">
            <a:extLst>
              <a:ext uri="{FF2B5EF4-FFF2-40B4-BE49-F238E27FC236}">
                <a16:creationId xmlns:a16="http://schemas.microsoft.com/office/drawing/2014/main" id="{EF619048-B9CA-B12D-1883-8078CF8143AB}"/>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2"/>
              </a:rPr>
              <a:t>https://nrcfcp.uiowa.edu/</a:t>
            </a:r>
            <a:r>
              <a:rPr lang="en-US" dirty="0"/>
              <a:t> </a:t>
            </a:r>
            <a:r>
              <a:rPr lang="en-US" sz="1400" dirty="0">
                <a:hlinkClick r:id="rId3"/>
              </a:rPr>
              <a:t>https://pubhealtheval.org.uiowa.edu</a:t>
            </a:r>
            <a:endParaRPr lang="en-US" dirty="0"/>
          </a:p>
        </p:txBody>
      </p:sp>
    </p:spTree>
    <p:extLst>
      <p:ext uri="{BB962C8B-B14F-4D97-AF65-F5344CB8AC3E}">
        <p14:creationId xmlns:p14="http://schemas.microsoft.com/office/powerpoint/2010/main" val="2092811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53F93-DFC1-8F53-942C-7DEC34E9EB92}"/>
              </a:ext>
            </a:extLst>
          </p:cNvPr>
          <p:cNvSpPr>
            <a:spLocks noGrp="1"/>
          </p:cNvSpPr>
          <p:nvPr>
            <p:ph type="title"/>
          </p:nvPr>
        </p:nvSpPr>
        <p:spPr>
          <a:xfrm>
            <a:off x="7781926" y="735945"/>
            <a:ext cx="3918714" cy="1064280"/>
          </a:xfrm>
        </p:spPr>
        <p:txBody>
          <a:bodyPr>
            <a:normAutofit fontScale="90000"/>
          </a:bodyPr>
          <a:lstStyle/>
          <a:p>
            <a:r>
              <a:rPr lang="en-US" dirty="0"/>
              <a:t>Network measures and terminology</a:t>
            </a:r>
          </a:p>
        </p:txBody>
      </p:sp>
      <p:graphicFrame>
        <p:nvGraphicFramePr>
          <p:cNvPr id="6" name="Content Placeholder 5">
            <a:extLst>
              <a:ext uri="{FF2B5EF4-FFF2-40B4-BE49-F238E27FC236}">
                <a16:creationId xmlns:a16="http://schemas.microsoft.com/office/drawing/2014/main" id="{E8AB7CBD-62C4-CCAF-9A31-55841544A7F9}"/>
              </a:ext>
            </a:extLst>
          </p:cNvPr>
          <p:cNvGraphicFramePr>
            <a:graphicFrameLocks noGrp="1"/>
          </p:cNvGraphicFramePr>
          <p:nvPr>
            <p:ph idx="1"/>
          </p:nvPr>
        </p:nvGraphicFramePr>
        <p:xfrm>
          <a:off x="730249" y="354068"/>
          <a:ext cx="6137275" cy="5455422"/>
        </p:xfrm>
        <a:graphic>
          <a:graphicData uri="http://schemas.openxmlformats.org/drawingml/2006/table">
            <a:tbl>
              <a:tblPr firstRow="1" firstCol="1" bandRow="1">
                <a:tableStyleId>{EB344D84-9AFB-497E-A393-DC336BA19D2E}</a:tableStyleId>
              </a:tblPr>
              <a:tblGrid>
                <a:gridCol w="1717676">
                  <a:extLst>
                    <a:ext uri="{9D8B030D-6E8A-4147-A177-3AD203B41FA5}">
                      <a16:colId xmlns:a16="http://schemas.microsoft.com/office/drawing/2014/main" val="3965872873"/>
                    </a:ext>
                  </a:extLst>
                </a:gridCol>
                <a:gridCol w="737234">
                  <a:extLst>
                    <a:ext uri="{9D8B030D-6E8A-4147-A177-3AD203B41FA5}">
                      <a16:colId xmlns:a16="http://schemas.microsoft.com/office/drawing/2014/main" val="3572592877"/>
                    </a:ext>
                  </a:extLst>
                </a:gridCol>
                <a:gridCol w="1227455">
                  <a:extLst>
                    <a:ext uri="{9D8B030D-6E8A-4147-A177-3AD203B41FA5}">
                      <a16:colId xmlns:a16="http://schemas.microsoft.com/office/drawing/2014/main" val="455683113"/>
                    </a:ext>
                  </a:extLst>
                </a:gridCol>
                <a:gridCol w="1227455">
                  <a:extLst>
                    <a:ext uri="{9D8B030D-6E8A-4147-A177-3AD203B41FA5}">
                      <a16:colId xmlns:a16="http://schemas.microsoft.com/office/drawing/2014/main" val="1658605988"/>
                    </a:ext>
                  </a:extLst>
                </a:gridCol>
                <a:gridCol w="1227455">
                  <a:extLst>
                    <a:ext uri="{9D8B030D-6E8A-4147-A177-3AD203B41FA5}">
                      <a16:colId xmlns:a16="http://schemas.microsoft.com/office/drawing/2014/main" val="4031105166"/>
                    </a:ext>
                  </a:extLst>
                </a:gridCol>
              </a:tblGrid>
              <a:tr h="159611">
                <a:tc rowSpan="2">
                  <a:txBody>
                    <a:bodyPr/>
                    <a:lstStyle/>
                    <a:p>
                      <a:pPr marL="0" marR="0" algn="ctr">
                        <a:lnSpc>
                          <a:spcPct val="107000"/>
                        </a:lnSpc>
                        <a:spcBef>
                          <a:spcPts val="0"/>
                        </a:spcBef>
                        <a:spcAft>
                          <a:spcPts val="0"/>
                        </a:spcAft>
                      </a:pPr>
                      <a:r>
                        <a:rPr lang="en-US" sz="1050" kern="0" dirty="0">
                          <a:solidFill>
                            <a:schemeClr val="tx1"/>
                          </a:solidFill>
                          <a:effectLst/>
                        </a:rPr>
                        <a:t>Agency</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600" kern="0" dirty="0">
                          <a:solidFill>
                            <a:schemeClr val="tx1"/>
                          </a:solidFill>
                          <a:effectLst/>
                        </a:rPr>
                        <a:t>Outdegree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600" kern="0" dirty="0">
                          <a:solidFill>
                            <a:schemeClr val="tx1"/>
                          </a:solidFill>
                          <a:effectLst/>
                        </a:rPr>
                        <a:t>Indegree</a:t>
                      </a:r>
                      <a:endParaRPr lang="en-US" sz="14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788729668"/>
                  </a:ext>
                </a:extLst>
              </a:tr>
              <a:tr h="159611">
                <a:tc vMerge="1">
                  <a:txBody>
                    <a:bodyPr/>
                    <a:lstStyle/>
                    <a:p>
                      <a:endParaRPr lang="en-US"/>
                    </a:p>
                  </a:txBody>
                  <a:tcPr/>
                </a:tc>
                <a:tc>
                  <a:txBody>
                    <a:bodyPr/>
                    <a:lstStyle/>
                    <a:p>
                      <a:pPr marL="0" marR="0" algn="ctr">
                        <a:lnSpc>
                          <a:spcPct val="107000"/>
                        </a:lnSpc>
                        <a:spcBef>
                          <a:spcPts val="0"/>
                        </a:spcBef>
                        <a:spcAft>
                          <a:spcPts val="0"/>
                        </a:spcAft>
                      </a:pPr>
                      <a:r>
                        <a:rPr lang="en-US" sz="1100" kern="0" dirty="0">
                          <a:solidFill>
                            <a:schemeClr val="tx1"/>
                          </a:solidFill>
                          <a:effectLst/>
                        </a:rPr>
                        <a:t>Number</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Number </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Percent</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619897392"/>
                  </a:ext>
                </a:extLst>
              </a:tr>
              <a:tr h="294148">
                <a:tc>
                  <a:txBody>
                    <a:bodyPr/>
                    <a:lstStyle/>
                    <a:p>
                      <a:pPr marL="0" marR="0">
                        <a:lnSpc>
                          <a:spcPct val="107000"/>
                        </a:lnSpc>
                        <a:spcBef>
                          <a:spcPts val="0"/>
                        </a:spcBef>
                        <a:spcAft>
                          <a:spcPts val="0"/>
                        </a:spcAft>
                      </a:pPr>
                      <a:r>
                        <a:rPr lang="en-US" sz="1050" kern="0" dirty="0">
                          <a:solidFill>
                            <a:schemeClr val="tx1"/>
                          </a:solidFill>
                          <a:effectLst/>
                        </a:rPr>
                        <a:t>Agency 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34258477"/>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2</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4041495330"/>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3</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11%</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50987878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89%</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0362948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5</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54%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376655270"/>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6</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29459468"/>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7</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733199674"/>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8</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32%</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2</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7%</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2077620332"/>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9</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281810971"/>
                  </a:ext>
                </a:extLst>
              </a:tr>
              <a:tr h="29414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10</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14%</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653952263"/>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11</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7</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25%</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884561362"/>
                  </a:ext>
                </a:extLst>
              </a:tr>
              <a:tr h="444918">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12 </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720474042"/>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13</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29%</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1</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1541004736"/>
                  </a:ext>
                </a:extLst>
              </a:tr>
              <a:tr h="159611">
                <a:tc>
                  <a:txBody>
                    <a:bodyPr/>
                    <a:lstStyle/>
                    <a:p>
                      <a:pPr marL="0" marR="0">
                        <a:lnSpc>
                          <a:spcPct val="107000"/>
                        </a:lnSpc>
                        <a:spcBef>
                          <a:spcPts val="0"/>
                        </a:spcBef>
                        <a:spcAft>
                          <a:spcPts val="0"/>
                        </a:spcAft>
                      </a:pPr>
                      <a:r>
                        <a:rPr kumimoji="0" lang="en-US" sz="1050" b="1" i="0" u="none" strike="noStrike" kern="0" cap="none" spc="0" normalizeH="0" baseline="0" noProof="0" dirty="0">
                          <a:ln>
                            <a:noFill/>
                          </a:ln>
                          <a:solidFill>
                            <a:srgbClr val="000000"/>
                          </a:solidFill>
                          <a:effectLst/>
                          <a:uLnTx/>
                          <a:uFillTx/>
                          <a:latin typeface="Roboto"/>
                          <a:ea typeface="+mn-ea"/>
                          <a:cs typeface="+mn-cs"/>
                        </a:rPr>
                        <a:t>Agency 14</a:t>
                      </a:r>
                      <a:endParaRPr lang="en-US" sz="10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10</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a:solidFill>
                            <a:schemeClr val="tx1"/>
                          </a:solidFill>
                          <a:effectLst/>
                        </a:rPr>
                        <a:t> 36%</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a:txBody>
                    <a:bodyPr/>
                    <a:lstStyle/>
                    <a:p>
                      <a:pPr marL="0" marR="0" algn="ctr">
                        <a:lnSpc>
                          <a:spcPct val="107000"/>
                        </a:lnSpc>
                        <a:spcBef>
                          <a:spcPts val="0"/>
                        </a:spcBef>
                        <a:spcAft>
                          <a:spcPts val="0"/>
                        </a:spcAft>
                      </a:pPr>
                      <a:r>
                        <a:rPr lang="en-US" sz="1100" kern="0" dirty="0">
                          <a:solidFill>
                            <a:schemeClr val="tx1"/>
                          </a:solidFill>
                          <a:effectLst/>
                        </a:rPr>
                        <a:t> 14%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extLst>
                  <a:ext uri="{0D108BD9-81ED-4DB2-BD59-A6C34878D82A}">
                    <a16:rowId xmlns:a16="http://schemas.microsoft.com/office/drawing/2014/main" val="3807034872"/>
                  </a:ext>
                </a:extLst>
              </a:tr>
              <a:tr h="444918">
                <a:tc>
                  <a:txBody>
                    <a:bodyPr/>
                    <a:lstStyle/>
                    <a:p>
                      <a:pPr marL="0" marR="0">
                        <a:lnSpc>
                          <a:spcPct val="107000"/>
                        </a:lnSpc>
                        <a:spcBef>
                          <a:spcPts val="0"/>
                        </a:spcBef>
                        <a:spcAft>
                          <a:spcPts val="0"/>
                        </a:spcAft>
                      </a:pPr>
                      <a:r>
                        <a:rPr lang="en-US" sz="1200" kern="0" dirty="0">
                          <a:solidFill>
                            <a:schemeClr val="tx1"/>
                          </a:solidFill>
                          <a:effectLst/>
                        </a:rPr>
                        <a:t>Average degree (SD)</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dirty="0">
                          <a:solidFill>
                            <a:schemeClr val="tx1"/>
                          </a:solidFill>
                          <a:effectLst/>
                        </a:rPr>
                        <a:t>4.08 (</a:t>
                      </a:r>
                      <a:r>
                        <a:rPr lang="en-US" sz="1100" kern="100" dirty="0">
                          <a:solidFill>
                            <a:schemeClr val="tx1"/>
                          </a:solidFill>
                          <a:effectLst/>
                        </a:rPr>
                        <a:t>7.25)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100" dirty="0">
                          <a:solidFill>
                            <a:schemeClr val="tx1"/>
                          </a:solidFill>
                          <a:effectLst/>
                        </a:rPr>
                        <a:t>3.83 (1.66)</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4198862306"/>
                  </a:ext>
                </a:extLst>
              </a:tr>
              <a:tr h="294148">
                <a:tc>
                  <a:txBody>
                    <a:bodyPr/>
                    <a:lstStyle/>
                    <a:p>
                      <a:pPr marL="0" marR="0">
                        <a:lnSpc>
                          <a:spcPct val="107000"/>
                        </a:lnSpc>
                        <a:spcBef>
                          <a:spcPts val="0"/>
                        </a:spcBef>
                        <a:spcAft>
                          <a:spcPts val="0"/>
                        </a:spcAft>
                      </a:pPr>
                      <a:r>
                        <a:rPr lang="en-US" sz="1200" kern="0" dirty="0">
                          <a:solidFill>
                            <a:schemeClr val="tx1"/>
                          </a:solidFill>
                          <a:effectLst/>
                        </a:rPr>
                        <a:t>Max Nodal Degrees</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30</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79703138"/>
                  </a:ext>
                </a:extLst>
              </a:tr>
              <a:tr h="294148">
                <a:tc>
                  <a:txBody>
                    <a:bodyPr/>
                    <a:lstStyle/>
                    <a:p>
                      <a:pPr marL="0" marR="0">
                        <a:lnSpc>
                          <a:spcPct val="107000"/>
                        </a:lnSpc>
                        <a:spcBef>
                          <a:spcPts val="0"/>
                        </a:spcBef>
                        <a:spcAft>
                          <a:spcPts val="0"/>
                        </a:spcAft>
                      </a:pPr>
                      <a:r>
                        <a:rPr lang="en-US" sz="1200" kern="0" dirty="0">
                          <a:solidFill>
                            <a:schemeClr val="tx1"/>
                          </a:solidFill>
                          <a:effectLst/>
                        </a:rPr>
                        <a:t>Avg. Geodesic distance</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4">
                  <a:txBody>
                    <a:bodyPr/>
                    <a:lstStyle/>
                    <a:p>
                      <a:pPr marL="0" marR="0" algn="ctr">
                        <a:lnSpc>
                          <a:spcPct val="107000"/>
                        </a:lnSpc>
                        <a:spcBef>
                          <a:spcPts val="0"/>
                        </a:spcBef>
                        <a:spcAft>
                          <a:spcPts val="0"/>
                        </a:spcAft>
                      </a:pPr>
                      <a:r>
                        <a:rPr lang="en-US" sz="1100" kern="0" dirty="0">
                          <a:solidFill>
                            <a:schemeClr val="tx1"/>
                          </a:solidFill>
                          <a:effectLst/>
                        </a:rPr>
                        <a:t>1.289474</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64018567"/>
                  </a:ext>
                </a:extLst>
              </a:tr>
              <a:tr h="294148">
                <a:tc>
                  <a:txBody>
                    <a:bodyPr/>
                    <a:lstStyle/>
                    <a:p>
                      <a:pPr marL="0" marR="0">
                        <a:lnSpc>
                          <a:spcPct val="107000"/>
                        </a:lnSpc>
                        <a:spcBef>
                          <a:spcPts val="0"/>
                        </a:spcBef>
                        <a:spcAft>
                          <a:spcPts val="0"/>
                        </a:spcAft>
                      </a:pPr>
                      <a:r>
                        <a:rPr lang="en-US" sz="1200" kern="0" dirty="0">
                          <a:solidFill>
                            <a:schemeClr val="tx1"/>
                          </a:solidFill>
                          <a:effectLst/>
                        </a:rPr>
                        <a:t>Network centralization</a:t>
                      </a:r>
                      <a:endParaRPr lang="en-US" sz="11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gridSpan="2">
                  <a:txBody>
                    <a:bodyPr/>
                    <a:lstStyle/>
                    <a:p>
                      <a:pPr marL="0" marR="0" algn="ctr">
                        <a:lnSpc>
                          <a:spcPct val="107000"/>
                        </a:lnSpc>
                        <a:spcBef>
                          <a:spcPts val="0"/>
                        </a:spcBef>
                        <a:spcAft>
                          <a:spcPts val="0"/>
                        </a:spcAft>
                      </a:pPr>
                      <a:r>
                        <a:rPr lang="en-US" sz="1100" kern="0">
                          <a:solidFill>
                            <a:schemeClr val="tx1"/>
                          </a:solidFill>
                          <a:effectLst/>
                        </a:rPr>
                        <a:t> 78%</a:t>
                      </a:r>
                      <a:endParaRPr lang="en-US" sz="1050" kern="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tc gridSpan="2">
                  <a:txBody>
                    <a:bodyPr/>
                    <a:lstStyle/>
                    <a:p>
                      <a:pPr marL="0" marR="0" algn="ctr">
                        <a:lnSpc>
                          <a:spcPct val="107000"/>
                        </a:lnSpc>
                        <a:spcBef>
                          <a:spcPts val="0"/>
                        </a:spcBef>
                        <a:spcAft>
                          <a:spcPts val="0"/>
                        </a:spcAft>
                      </a:pPr>
                      <a:r>
                        <a:rPr lang="en-US" sz="1100" kern="0" dirty="0">
                          <a:solidFill>
                            <a:schemeClr val="tx1"/>
                          </a:solidFill>
                          <a:effectLst/>
                        </a:rPr>
                        <a:t> 15%</a:t>
                      </a:r>
                      <a:endParaRPr lang="en-US" sz="105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25727" marR="25727" marT="0" marB="0" anchor="b"/>
                </a:tc>
                <a:tc hMerge="1">
                  <a:txBody>
                    <a:bodyPr/>
                    <a:lstStyle/>
                    <a:p>
                      <a:endParaRPr lang="en-US"/>
                    </a:p>
                  </a:txBody>
                  <a:tcPr/>
                </a:tc>
                <a:extLst>
                  <a:ext uri="{0D108BD9-81ED-4DB2-BD59-A6C34878D82A}">
                    <a16:rowId xmlns:a16="http://schemas.microsoft.com/office/drawing/2014/main" val="3009105321"/>
                  </a:ext>
                </a:extLst>
              </a:tr>
            </a:tbl>
          </a:graphicData>
        </a:graphic>
      </p:graphicFrame>
      <p:sp>
        <p:nvSpPr>
          <p:cNvPr id="8" name="Rectangle 7">
            <a:extLst>
              <a:ext uri="{FF2B5EF4-FFF2-40B4-BE49-F238E27FC236}">
                <a16:creationId xmlns:a16="http://schemas.microsoft.com/office/drawing/2014/main" id="{8F557021-E491-1788-412C-4D3F672DAD38}"/>
              </a:ext>
            </a:extLst>
          </p:cNvPr>
          <p:cNvSpPr/>
          <p:nvPr/>
        </p:nvSpPr>
        <p:spPr>
          <a:xfrm>
            <a:off x="9696450" y="1800225"/>
            <a:ext cx="2004190" cy="45719"/>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ame 2">
            <a:extLst>
              <a:ext uri="{FF2B5EF4-FFF2-40B4-BE49-F238E27FC236}">
                <a16:creationId xmlns:a16="http://schemas.microsoft.com/office/drawing/2014/main" id="{42CCED18-66F2-B702-1692-1DDF0A7358F6}"/>
              </a:ext>
            </a:extLst>
          </p:cNvPr>
          <p:cNvSpPr/>
          <p:nvPr/>
        </p:nvSpPr>
        <p:spPr>
          <a:xfrm>
            <a:off x="610697" y="5164709"/>
            <a:ext cx="6256827" cy="791923"/>
          </a:xfrm>
          <a:prstGeom prst="fram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 name="TextBox 6">
            <a:extLst>
              <a:ext uri="{FF2B5EF4-FFF2-40B4-BE49-F238E27FC236}">
                <a16:creationId xmlns:a16="http://schemas.microsoft.com/office/drawing/2014/main" id="{83392263-0D2D-F36C-10E1-1317B4E67FED}"/>
              </a:ext>
            </a:extLst>
          </p:cNvPr>
          <p:cNvSpPr txBox="1"/>
          <p:nvPr/>
        </p:nvSpPr>
        <p:spPr>
          <a:xfrm>
            <a:off x="7413733" y="2644582"/>
            <a:ext cx="4655099" cy="2523768"/>
          </a:xfrm>
          <a:prstGeom prst="rect">
            <a:avLst/>
          </a:prstGeom>
          <a:noFill/>
        </p:spPr>
        <p:txBody>
          <a:bodyPr wrap="square" rtlCol="0">
            <a:spAutoFit/>
          </a:bodyPr>
          <a:lstStyle/>
          <a:p>
            <a:pPr marL="285750" indent="-285750">
              <a:spcBef>
                <a:spcPts val="1200"/>
              </a:spcBef>
              <a:buFont typeface="Arial" panose="020B0604020202020204" pitchFamily="34" charset="0"/>
              <a:buChar char="•"/>
            </a:pPr>
            <a:r>
              <a:rPr lang="en-US" sz="2000" b="1" dirty="0"/>
              <a:t>Geodesic distance</a:t>
            </a:r>
            <a:r>
              <a:rPr lang="en-US" dirty="0"/>
              <a:t>: the shortest distance or path between nodes. </a:t>
            </a:r>
          </a:p>
          <a:p>
            <a:pPr marL="285750" indent="-285750">
              <a:spcBef>
                <a:spcPts val="1200"/>
              </a:spcBef>
              <a:buFont typeface="Arial" panose="020B0604020202020204" pitchFamily="34" charset="0"/>
              <a:buChar char="•"/>
            </a:pPr>
            <a:r>
              <a:rPr lang="en-US" sz="2000" b="1" dirty="0"/>
              <a:t>Centralization</a:t>
            </a:r>
            <a:r>
              <a:rPr lang="en-US" dirty="0"/>
              <a:t>: the extent one or a few more relationally active members, form the center of the network or network activity, and may reveal if there are multiple centers, or if there are isolates not connected to other members.</a:t>
            </a:r>
          </a:p>
        </p:txBody>
      </p:sp>
      <p:sp>
        <p:nvSpPr>
          <p:cNvPr id="4" name="Footer Placeholder 3">
            <a:extLst>
              <a:ext uri="{FF2B5EF4-FFF2-40B4-BE49-F238E27FC236}">
                <a16:creationId xmlns:a16="http://schemas.microsoft.com/office/drawing/2014/main" id="{BABD451A-39C4-5A77-2058-F83A53EEB8CA}"/>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2"/>
              </a:rPr>
              <a:t>https://nrcfcp.uiowa.edu/</a:t>
            </a:r>
            <a:r>
              <a:rPr lang="en-US" dirty="0"/>
              <a:t> </a:t>
            </a:r>
            <a:r>
              <a:rPr lang="en-US" sz="1400" dirty="0">
                <a:hlinkClick r:id="rId3"/>
              </a:rPr>
              <a:t>https://pubhealtheval.org.uiowa.edu</a:t>
            </a:r>
            <a:endParaRPr lang="en-US" dirty="0"/>
          </a:p>
        </p:txBody>
      </p:sp>
    </p:spTree>
    <p:extLst>
      <p:ext uri="{BB962C8B-B14F-4D97-AF65-F5344CB8AC3E}">
        <p14:creationId xmlns:p14="http://schemas.microsoft.com/office/powerpoint/2010/main" val="16168880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0B6048F-9C96-441B-BB15-58B97B3D7402}"/>
              </a:ext>
            </a:extLst>
          </p:cNvPr>
          <p:cNvSpPr>
            <a:spLocks noGrp="1"/>
          </p:cNvSpPr>
          <p:nvPr>
            <p:ph type="title"/>
          </p:nvPr>
        </p:nvSpPr>
        <p:spPr>
          <a:xfrm>
            <a:off x="952499" y="526777"/>
            <a:ext cx="10287001" cy="869089"/>
          </a:xfrm>
        </p:spPr>
        <p:txBody>
          <a:bodyPr/>
          <a:lstStyle/>
          <a:p>
            <a:r>
              <a:rPr lang="en-US" dirty="0"/>
              <a:t>Recommendations</a:t>
            </a:r>
          </a:p>
        </p:txBody>
      </p:sp>
      <p:sp>
        <p:nvSpPr>
          <p:cNvPr id="2" name="Content Placeholder 1">
            <a:extLst>
              <a:ext uri="{FF2B5EF4-FFF2-40B4-BE49-F238E27FC236}">
                <a16:creationId xmlns:a16="http://schemas.microsoft.com/office/drawing/2014/main" id="{3824A477-8FD4-4E2F-8231-BCE77472F271}"/>
              </a:ext>
            </a:extLst>
          </p:cNvPr>
          <p:cNvSpPr>
            <a:spLocks noGrp="1"/>
          </p:cNvSpPr>
          <p:nvPr>
            <p:ph idx="1"/>
          </p:nvPr>
        </p:nvSpPr>
        <p:spPr>
          <a:xfrm>
            <a:off x="952500" y="1686758"/>
            <a:ext cx="10288587" cy="319591"/>
          </a:xfrm>
        </p:spPr>
        <p:txBody>
          <a:bodyPr/>
          <a:lstStyle/>
          <a:p>
            <a:r>
              <a:rPr lang="en-US" dirty="0"/>
              <a:t>1</a:t>
            </a:r>
          </a:p>
        </p:txBody>
      </p:sp>
      <p:sp>
        <p:nvSpPr>
          <p:cNvPr id="3" name="Content Placeholder 2">
            <a:extLst>
              <a:ext uri="{FF2B5EF4-FFF2-40B4-BE49-F238E27FC236}">
                <a16:creationId xmlns:a16="http://schemas.microsoft.com/office/drawing/2014/main" id="{DA47FD20-CC9C-4F92-8675-363BB8ABCD66}"/>
              </a:ext>
            </a:extLst>
          </p:cNvPr>
          <p:cNvSpPr>
            <a:spLocks noGrp="1"/>
          </p:cNvSpPr>
          <p:nvPr>
            <p:ph idx="10"/>
          </p:nvPr>
        </p:nvSpPr>
        <p:spPr>
          <a:xfrm>
            <a:off x="952502" y="2120010"/>
            <a:ext cx="10288586" cy="754602"/>
          </a:xfrm>
        </p:spPr>
        <p:txBody>
          <a:bodyPr/>
          <a:lstStyle/>
          <a:p>
            <a:r>
              <a:rPr lang="en-US" dirty="0"/>
              <a:t>When measuring interagency collaboration, it is important to examine organizational levels within the network because collaboration may occur differently within and between these organizational levels</a:t>
            </a:r>
          </a:p>
        </p:txBody>
      </p:sp>
      <p:sp>
        <p:nvSpPr>
          <p:cNvPr id="4" name="Content Placeholder 3">
            <a:extLst>
              <a:ext uri="{FF2B5EF4-FFF2-40B4-BE49-F238E27FC236}">
                <a16:creationId xmlns:a16="http://schemas.microsoft.com/office/drawing/2014/main" id="{ECB832F2-C755-4212-90E2-84BFA09C949C}"/>
              </a:ext>
            </a:extLst>
          </p:cNvPr>
          <p:cNvSpPr>
            <a:spLocks noGrp="1"/>
          </p:cNvSpPr>
          <p:nvPr>
            <p:ph idx="11"/>
          </p:nvPr>
        </p:nvSpPr>
        <p:spPr>
          <a:xfrm>
            <a:off x="952502" y="3291760"/>
            <a:ext cx="10288587" cy="328016"/>
          </a:xfrm>
        </p:spPr>
        <p:txBody>
          <a:bodyPr/>
          <a:lstStyle/>
          <a:p>
            <a:r>
              <a:rPr lang="en-US" dirty="0"/>
              <a:t>2</a:t>
            </a:r>
          </a:p>
        </p:txBody>
      </p:sp>
      <p:sp>
        <p:nvSpPr>
          <p:cNvPr id="5" name="Content Placeholder 4">
            <a:extLst>
              <a:ext uri="{FF2B5EF4-FFF2-40B4-BE49-F238E27FC236}">
                <a16:creationId xmlns:a16="http://schemas.microsoft.com/office/drawing/2014/main" id="{AF9BF475-4142-4EE3-B596-7E1583FFA973}"/>
              </a:ext>
            </a:extLst>
          </p:cNvPr>
          <p:cNvSpPr>
            <a:spLocks noGrp="1"/>
          </p:cNvSpPr>
          <p:nvPr>
            <p:ph idx="12"/>
          </p:nvPr>
        </p:nvSpPr>
        <p:spPr>
          <a:xfrm>
            <a:off x="952504" y="3725012"/>
            <a:ext cx="10288586" cy="644563"/>
          </a:xfrm>
        </p:spPr>
        <p:txBody>
          <a:bodyPr>
            <a:normAutofit/>
          </a:bodyPr>
          <a:lstStyle/>
          <a:p>
            <a:r>
              <a:rPr lang="en-US" dirty="0"/>
              <a:t>To obtain more accurate information, reaching out to programs that did not respond to explain the purpose of gathering this information could result in a better response rate. </a:t>
            </a:r>
          </a:p>
        </p:txBody>
      </p:sp>
      <p:sp>
        <p:nvSpPr>
          <p:cNvPr id="6" name="Content Placeholder 5">
            <a:extLst>
              <a:ext uri="{FF2B5EF4-FFF2-40B4-BE49-F238E27FC236}">
                <a16:creationId xmlns:a16="http://schemas.microsoft.com/office/drawing/2014/main" id="{66763250-EA68-4C0A-8F8D-25D2230BA8FD}"/>
              </a:ext>
            </a:extLst>
          </p:cNvPr>
          <p:cNvSpPr>
            <a:spLocks noGrp="1"/>
          </p:cNvSpPr>
          <p:nvPr>
            <p:ph idx="13"/>
          </p:nvPr>
        </p:nvSpPr>
        <p:spPr>
          <a:xfrm>
            <a:off x="952504" y="4753992"/>
            <a:ext cx="10288587" cy="319591"/>
          </a:xfrm>
        </p:spPr>
        <p:txBody>
          <a:bodyPr/>
          <a:lstStyle/>
          <a:p>
            <a:r>
              <a:rPr lang="en-US" dirty="0"/>
              <a:t>3</a:t>
            </a:r>
          </a:p>
        </p:txBody>
      </p:sp>
      <p:sp>
        <p:nvSpPr>
          <p:cNvPr id="7" name="Content Placeholder 6">
            <a:extLst>
              <a:ext uri="{FF2B5EF4-FFF2-40B4-BE49-F238E27FC236}">
                <a16:creationId xmlns:a16="http://schemas.microsoft.com/office/drawing/2014/main" id="{64BF7427-618B-470E-A06E-500C699A98A6}"/>
              </a:ext>
            </a:extLst>
          </p:cNvPr>
          <p:cNvSpPr>
            <a:spLocks noGrp="1"/>
          </p:cNvSpPr>
          <p:nvPr>
            <p:ph idx="14"/>
          </p:nvPr>
        </p:nvSpPr>
        <p:spPr>
          <a:xfrm>
            <a:off x="952506" y="5187244"/>
            <a:ext cx="10288586" cy="754602"/>
          </a:xfrm>
        </p:spPr>
        <p:txBody>
          <a:bodyPr/>
          <a:lstStyle/>
          <a:p>
            <a:r>
              <a:rPr lang="en-US" dirty="0"/>
              <a:t>To be most effective, measures of interagency collaboration should take place at multiple points in time over the life of the collaborative effort. Measures taken at baseline and near the end of an initiative are important for demonstrating change in interagency collaboration to funders. </a:t>
            </a:r>
          </a:p>
        </p:txBody>
      </p:sp>
      <p:sp>
        <p:nvSpPr>
          <p:cNvPr id="8" name="Footer Placeholder 3">
            <a:extLst>
              <a:ext uri="{FF2B5EF4-FFF2-40B4-BE49-F238E27FC236}">
                <a16:creationId xmlns:a16="http://schemas.microsoft.com/office/drawing/2014/main" id="{8C21E07F-73B3-0344-43E1-B7BB4B138B8D}"/>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9317622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420F0BB6-70B6-4E92-9C25-C2A3E19CC0C4}"/>
              </a:ext>
            </a:extLst>
          </p:cNvPr>
          <p:cNvSpPr>
            <a:spLocks noGrp="1"/>
          </p:cNvSpPr>
          <p:nvPr>
            <p:ph type="title"/>
          </p:nvPr>
        </p:nvSpPr>
        <p:spPr/>
        <p:txBody>
          <a:bodyPr/>
          <a:lstStyle/>
          <a:p>
            <a:r>
              <a:rPr lang="en-US" dirty="0"/>
              <a:t>Improvement in network - Reassessment</a:t>
            </a:r>
          </a:p>
        </p:txBody>
      </p:sp>
      <p:sp>
        <p:nvSpPr>
          <p:cNvPr id="3" name="TextBox 2">
            <a:extLst>
              <a:ext uri="{FF2B5EF4-FFF2-40B4-BE49-F238E27FC236}">
                <a16:creationId xmlns:a16="http://schemas.microsoft.com/office/drawing/2014/main" id="{FC9DD3D5-D1DA-1745-5156-7BE4119EC123}"/>
              </a:ext>
            </a:extLst>
          </p:cNvPr>
          <p:cNvSpPr txBox="1"/>
          <p:nvPr/>
        </p:nvSpPr>
        <p:spPr>
          <a:xfrm>
            <a:off x="952499" y="2036890"/>
            <a:ext cx="10191997" cy="3058530"/>
          </a:xfrm>
          <a:prstGeom prst="rect">
            <a:avLst/>
          </a:prstGeom>
          <a:noFill/>
        </p:spPr>
        <p:txBody>
          <a:bodyPr wrap="square">
            <a:spAutoFit/>
          </a:bodyPr>
          <a:lstStyle/>
          <a:p>
            <a:pPr marL="0" marR="0">
              <a:spcBef>
                <a:spcPts val="0"/>
              </a:spcBef>
              <a:spcAft>
                <a:spcPts val="0"/>
              </a:spcAft>
            </a:pPr>
            <a:r>
              <a:rPr lang="en-US" sz="1800" dirty="0">
                <a:ln>
                  <a:noFill/>
                </a:ln>
                <a:solidFill>
                  <a:srgbClr val="000000"/>
                </a:solidFill>
                <a:effectLst/>
                <a:ea typeface="DengXian" panose="02010600030101010101" pitchFamily="2" charset="-122"/>
                <a:cs typeface="Calibri" panose="020F0502020204030204" pitchFamily="34" charset="0"/>
              </a:rPr>
              <a:t>Using network information in the context of improving collaboration is about making meaning from information to figure out what is working well, what problems there are, and formulating action plans. </a:t>
            </a:r>
            <a:endParaRPr lang="en-US" sz="1600" dirty="0">
              <a:ln>
                <a:noFill/>
              </a:ln>
              <a:solidFill>
                <a:srgbClr val="000000"/>
              </a:solidFill>
              <a:effectLst/>
              <a:ea typeface="DengXian" panose="02010600030101010101" pitchFamily="2" charset="-122"/>
              <a:cs typeface="Calibri" panose="020F0502020204030204" pitchFamily="34" charset="0"/>
            </a:endParaRPr>
          </a:p>
          <a:p>
            <a:pPr marL="0" marR="0">
              <a:spcBef>
                <a:spcPts val="0"/>
              </a:spcBef>
              <a:spcAft>
                <a:spcPts val="0"/>
              </a:spcAft>
            </a:pPr>
            <a:r>
              <a:rPr lang="en-US" sz="1800" dirty="0">
                <a:ln>
                  <a:noFill/>
                </a:ln>
                <a:solidFill>
                  <a:srgbClr val="000000"/>
                </a:solidFill>
                <a:effectLst/>
                <a:ea typeface="DengXian" panose="02010600030101010101" pitchFamily="2" charset="-122"/>
                <a:cs typeface="Calibri" panose="020F0502020204030204" pitchFamily="34" charset="0"/>
              </a:rPr>
              <a:t> </a:t>
            </a:r>
            <a:endParaRPr lang="en-US" sz="1600" dirty="0">
              <a:ln>
                <a:noFill/>
              </a:ln>
              <a:solidFill>
                <a:srgbClr val="000000"/>
              </a:solidFill>
              <a:effectLst/>
              <a:ea typeface="DengXian" panose="02010600030101010101" pitchFamily="2" charset="-122"/>
              <a:cs typeface="Calibri" panose="020F0502020204030204" pitchFamily="34" charset="0"/>
            </a:endParaRPr>
          </a:p>
          <a:p>
            <a:pPr marL="0" marR="0">
              <a:spcBef>
                <a:spcPts val="0"/>
              </a:spcBef>
              <a:spcAft>
                <a:spcPts val="0"/>
              </a:spcAft>
            </a:pPr>
            <a:r>
              <a:rPr lang="en-US" sz="1800" dirty="0">
                <a:ln>
                  <a:noFill/>
                </a:ln>
                <a:solidFill>
                  <a:srgbClr val="000000"/>
                </a:solidFill>
                <a:effectLst/>
                <a:ea typeface="DengXian" panose="02010600030101010101" pitchFamily="2" charset="-122"/>
                <a:cs typeface="Calibri" panose="020F0502020204030204" pitchFamily="34" charset="0"/>
              </a:rPr>
              <a:t>Some facilitating questions:</a:t>
            </a:r>
            <a:endParaRPr lang="en-US" sz="1600" dirty="0">
              <a:ln>
                <a:noFill/>
              </a:ln>
              <a:solidFill>
                <a:srgbClr val="000000"/>
              </a:solidFill>
              <a:effectLst/>
              <a:ea typeface="DengXian" panose="02010600030101010101" pitchFamily="2" charset="-122"/>
              <a:cs typeface="Calibri" panose="020F0502020204030204" pitchFamily="34" charset="0"/>
            </a:endParaRPr>
          </a:p>
          <a:p>
            <a:pPr marL="285750" marR="0" indent="-285750">
              <a:lnSpc>
                <a:spcPct val="200000"/>
              </a:lnSpc>
              <a:spcBef>
                <a:spcPts val="0"/>
              </a:spcBef>
              <a:spcAft>
                <a:spcPts val="0"/>
              </a:spcAft>
              <a:buFont typeface="Arial" panose="020B0604020202020204" pitchFamily="34" charset="0"/>
              <a:buChar char="•"/>
            </a:pPr>
            <a:r>
              <a:rPr lang="en-US" sz="1800" dirty="0">
                <a:ln>
                  <a:noFill/>
                </a:ln>
                <a:solidFill>
                  <a:srgbClr val="000000"/>
                </a:solidFill>
                <a:effectLst/>
                <a:ea typeface="DengXian" panose="02010600030101010101" pitchFamily="2" charset="-122"/>
                <a:cs typeface="Calibri" panose="020F0502020204030204" pitchFamily="34" charset="0"/>
              </a:rPr>
              <a:t>How does the network appear compared to how you imagined it would look?</a:t>
            </a:r>
            <a:endParaRPr lang="en-US" sz="1600" dirty="0">
              <a:ln>
                <a:noFill/>
              </a:ln>
              <a:solidFill>
                <a:srgbClr val="000000"/>
              </a:solidFill>
              <a:effectLst/>
              <a:ea typeface="DengXian" panose="02010600030101010101" pitchFamily="2" charset="-122"/>
              <a:cs typeface="Calibri" panose="020F0502020204030204" pitchFamily="34" charset="0"/>
            </a:endParaRPr>
          </a:p>
          <a:p>
            <a:pPr marL="285750" marR="0" indent="-285750">
              <a:spcBef>
                <a:spcPts val="0"/>
              </a:spcBef>
              <a:spcAft>
                <a:spcPts val="0"/>
              </a:spcAft>
              <a:buFont typeface="Arial" panose="020B0604020202020204" pitchFamily="34" charset="0"/>
              <a:buChar char="•"/>
            </a:pPr>
            <a:r>
              <a:rPr lang="en-US" sz="1800" dirty="0">
                <a:ln>
                  <a:noFill/>
                </a:ln>
                <a:solidFill>
                  <a:srgbClr val="000000"/>
                </a:solidFill>
                <a:effectLst/>
                <a:ea typeface="DengXian" panose="02010600030101010101" pitchFamily="2" charset="-122"/>
                <a:cs typeface="Calibri" panose="020F0502020204030204" pitchFamily="34" charset="0"/>
              </a:rPr>
              <a:t>Suppose something happened and collaboration in the community is exactly as you want it to be, what would be the first difference you would notice?   </a:t>
            </a:r>
            <a:endParaRPr lang="en-US" sz="1600" dirty="0">
              <a:ln>
                <a:noFill/>
              </a:ln>
              <a:solidFill>
                <a:srgbClr val="000000"/>
              </a:solidFill>
              <a:effectLst/>
              <a:ea typeface="DengXian" panose="02010600030101010101" pitchFamily="2" charset="-122"/>
              <a:cs typeface="Calibri" panose="020F0502020204030204" pitchFamily="34" charset="0"/>
            </a:endParaRPr>
          </a:p>
          <a:p>
            <a:pPr marL="285750" marR="0" indent="-285750">
              <a:lnSpc>
                <a:spcPct val="200000"/>
              </a:lnSpc>
              <a:spcBef>
                <a:spcPts val="0"/>
              </a:spcBef>
              <a:spcAft>
                <a:spcPts val="0"/>
              </a:spcAft>
              <a:buFont typeface="Arial" panose="020B0604020202020204" pitchFamily="34" charset="0"/>
              <a:buChar char="•"/>
            </a:pPr>
            <a:r>
              <a:rPr lang="en-US" sz="1800" dirty="0">
                <a:ln>
                  <a:noFill/>
                </a:ln>
                <a:solidFill>
                  <a:srgbClr val="000000"/>
                </a:solidFill>
                <a:effectLst/>
                <a:ea typeface="DengXian" panose="02010600030101010101" pitchFamily="2" charset="-122"/>
                <a:cs typeface="Calibri" panose="020F0502020204030204" pitchFamily="34" charset="0"/>
              </a:rPr>
              <a:t>In what ways has collaboration been effective, and what do you plan to do next?</a:t>
            </a:r>
            <a:endParaRPr lang="en-US" sz="1600" dirty="0">
              <a:ln>
                <a:noFill/>
              </a:ln>
              <a:solidFill>
                <a:srgbClr val="000000"/>
              </a:solidFill>
              <a:effectLst/>
              <a:ea typeface="DengXian" panose="02010600030101010101" pitchFamily="2" charset="-122"/>
              <a:cs typeface="Calibri" panose="020F0502020204030204" pitchFamily="34" charset="0"/>
            </a:endParaRPr>
          </a:p>
        </p:txBody>
      </p:sp>
      <p:sp>
        <p:nvSpPr>
          <p:cNvPr id="4" name="Footer Placeholder 3">
            <a:extLst>
              <a:ext uri="{FF2B5EF4-FFF2-40B4-BE49-F238E27FC236}">
                <a16:creationId xmlns:a16="http://schemas.microsoft.com/office/drawing/2014/main" id="{BBC571D8-35F9-2BDF-FED5-9C2346C2FD20}"/>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1497012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372AD14-BED4-4A3E-8474-5AB4CAE61C4F}"/>
              </a:ext>
            </a:extLst>
          </p:cNvPr>
          <p:cNvSpPr>
            <a:spLocks noGrp="1"/>
          </p:cNvSpPr>
          <p:nvPr>
            <p:ph type="ctrTitle"/>
          </p:nvPr>
        </p:nvSpPr>
        <p:spPr>
          <a:xfrm>
            <a:off x="989081" y="3367173"/>
            <a:ext cx="7163317" cy="1160369"/>
          </a:xfrm>
        </p:spPr>
        <p:txBody>
          <a:bodyPr/>
          <a:lstStyle/>
          <a:p>
            <a:r>
              <a:rPr lang="en-US" dirty="0"/>
              <a:t>Questions?</a:t>
            </a:r>
          </a:p>
        </p:txBody>
      </p:sp>
      <p:sp>
        <p:nvSpPr>
          <p:cNvPr id="5" name="Text Placeholder 4">
            <a:extLst>
              <a:ext uri="{FF2B5EF4-FFF2-40B4-BE49-F238E27FC236}">
                <a16:creationId xmlns:a16="http://schemas.microsoft.com/office/drawing/2014/main" id="{D6392C30-4B11-4481-945C-ED83B657CADA}"/>
              </a:ext>
            </a:extLst>
          </p:cNvPr>
          <p:cNvSpPr>
            <a:spLocks noGrp="1"/>
          </p:cNvSpPr>
          <p:nvPr>
            <p:ph type="body" sz="quarter" idx="12"/>
          </p:nvPr>
        </p:nvSpPr>
        <p:spPr>
          <a:xfrm>
            <a:off x="8003122" y="3198192"/>
            <a:ext cx="3646583" cy="2684815"/>
          </a:xfrm>
        </p:spPr>
        <p:txBody>
          <a:bodyPr/>
          <a:lstStyle/>
          <a:p>
            <a:r>
              <a:rPr lang="en-US" sz="1200" b="1" dirty="0"/>
              <a:t>Xueying (Sherry) Gao, Ph.D.</a:t>
            </a:r>
          </a:p>
          <a:p>
            <a:r>
              <a:rPr lang="en-US" sz="1100" dirty="0"/>
              <a:t>Assistant Research Scientist/Engineer</a:t>
            </a:r>
          </a:p>
          <a:p>
            <a:r>
              <a:rPr lang="en-US" sz="1100" dirty="0"/>
              <a:t>National Resource Center for Family Centered Practice</a:t>
            </a:r>
          </a:p>
          <a:p>
            <a:r>
              <a:rPr lang="en-US" sz="1100" dirty="0"/>
              <a:t>University of Iowa School of Social Work</a:t>
            </a:r>
          </a:p>
          <a:p>
            <a:r>
              <a:rPr lang="en-US" sz="1100" dirty="0"/>
              <a:t> </a:t>
            </a:r>
            <a:r>
              <a:rPr lang="en-US" sz="1100" dirty="0">
                <a:hlinkClick r:id="rId2"/>
              </a:rPr>
              <a:t>xueying-gao@uiowa.edu</a:t>
            </a:r>
            <a:r>
              <a:rPr lang="en-US" sz="1100" dirty="0"/>
              <a:t> </a:t>
            </a:r>
          </a:p>
          <a:p>
            <a:endParaRPr lang="en-US" sz="1100" dirty="0"/>
          </a:p>
          <a:p>
            <a:r>
              <a:rPr lang="en-US" sz="1200" b="1" dirty="0"/>
              <a:t>Brad Richardson, Ph.D.</a:t>
            </a:r>
          </a:p>
          <a:p>
            <a:r>
              <a:rPr lang="en-US" sz="1100" dirty="0"/>
              <a:t>Research Director, Adjunct Associate Professor</a:t>
            </a:r>
          </a:p>
          <a:p>
            <a:r>
              <a:rPr lang="en-US" sz="1100" dirty="0"/>
              <a:t>National Resource Center for Family Centered Practice</a:t>
            </a:r>
          </a:p>
          <a:p>
            <a:r>
              <a:rPr lang="en-US" sz="1100" dirty="0"/>
              <a:t>University of Iowa School of Social Work</a:t>
            </a:r>
          </a:p>
          <a:p>
            <a:r>
              <a:rPr lang="en-US" sz="1100" dirty="0">
                <a:hlinkClick r:id="rId3"/>
              </a:rPr>
              <a:t>brad-richardson@uiowa.edu</a:t>
            </a:r>
            <a:r>
              <a:rPr lang="en-US" sz="1100" dirty="0"/>
              <a:t> </a:t>
            </a:r>
          </a:p>
        </p:txBody>
      </p:sp>
      <p:sp>
        <p:nvSpPr>
          <p:cNvPr id="2" name="Text Placeholder 1">
            <a:extLst>
              <a:ext uri="{FF2B5EF4-FFF2-40B4-BE49-F238E27FC236}">
                <a16:creationId xmlns:a16="http://schemas.microsoft.com/office/drawing/2014/main" id="{667688D6-D1F7-479C-B181-0D4C46EDC327}"/>
              </a:ext>
            </a:extLst>
          </p:cNvPr>
          <p:cNvSpPr>
            <a:spLocks noGrp="1"/>
          </p:cNvSpPr>
          <p:nvPr>
            <p:ph type="body" sz="quarter" idx="10"/>
          </p:nvPr>
        </p:nvSpPr>
        <p:spPr>
          <a:xfrm>
            <a:off x="1268413" y="5019675"/>
            <a:ext cx="1474787" cy="368300"/>
          </a:xfrm>
        </p:spPr>
        <p:txBody>
          <a:bodyPr/>
          <a:lstStyle/>
          <a:p>
            <a:r>
              <a:rPr lang="en-US" dirty="0"/>
              <a:t>uiowa.edu</a:t>
            </a:r>
          </a:p>
        </p:txBody>
      </p:sp>
      <p:sp>
        <p:nvSpPr>
          <p:cNvPr id="4" name="Footer Placeholder 3">
            <a:extLst>
              <a:ext uri="{FF2B5EF4-FFF2-40B4-BE49-F238E27FC236}">
                <a16:creationId xmlns:a16="http://schemas.microsoft.com/office/drawing/2014/main" id="{DE2C2ECF-87F8-4FF3-9AD3-24240896F6A3}"/>
              </a:ext>
            </a:extLst>
          </p:cNvPr>
          <p:cNvSpPr>
            <a:spLocks noGrp="1"/>
          </p:cNvSpPr>
          <p:nvPr>
            <p:ph type="ftr" sz="quarter" idx="3"/>
          </p:nvPr>
        </p:nvSpPr>
        <p:spPr>
          <a:xfrm>
            <a:off x="956096" y="2463764"/>
            <a:ext cx="7157006" cy="365125"/>
          </a:xfrm>
        </p:spPr>
        <p:txBody>
          <a:bodyPr/>
          <a:lstStyle/>
          <a:p>
            <a:r>
              <a:rPr lang="en-US" dirty="0"/>
              <a:t>National Resource Center for Family Centered Practice</a:t>
            </a:r>
          </a:p>
        </p:txBody>
      </p:sp>
      <p:pic>
        <p:nvPicPr>
          <p:cNvPr id="6" name="Picture 5">
            <a:extLst>
              <a:ext uri="{FF2B5EF4-FFF2-40B4-BE49-F238E27FC236}">
                <a16:creationId xmlns:a16="http://schemas.microsoft.com/office/drawing/2014/main" id="{B6F1F0C0-811B-D651-0F80-CF84CD2E0EEB}"/>
              </a:ext>
            </a:extLst>
          </p:cNvPr>
          <p:cNvPicPr>
            <a:picLocks noChangeAspect="1"/>
          </p:cNvPicPr>
          <p:nvPr/>
        </p:nvPicPr>
        <p:blipFill>
          <a:blip r:embed="rId4"/>
          <a:stretch>
            <a:fillRect/>
          </a:stretch>
        </p:blipFill>
        <p:spPr>
          <a:xfrm>
            <a:off x="7566407" y="261307"/>
            <a:ext cx="873431" cy="873431"/>
          </a:xfrm>
          <a:prstGeom prst="rect">
            <a:avLst/>
          </a:prstGeom>
        </p:spPr>
      </p:pic>
      <p:sp>
        <p:nvSpPr>
          <p:cNvPr id="7" name="Text Placeholder 6">
            <a:extLst>
              <a:ext uri="{FF2B5EF4-FFF2-40B4-BE49-F238E27FC236}">
                <a16:creationId xmlns:a16="http://schemas.microsoft.com/office/drawing/2014/main" id="{EF573E3E-AA36-3A81-0FB0-D4EB60F12448}"/>
              </a:ext>
            </a:extLst>
          </p:cNvPr>
          <p:cNvSpPr txBox="1">
            <a:spLocks/>
          </p:cNvSpPr>
          <p:nvPr/>
        </p:nvSpPr>
        <p:spPr>
          <a:xfrm>
            <a:off x="1268413" y="5019675"/>
            <a:ext cx="3711211" cy="369332"/>
          </a:xfrm>
          <a:prstGeom prst="rect">
            <a:avLst/>
          </a:prstGeom>
          <a:solidFill>
            <a:schemeClr val="tx1"/>
          </a:solidFill>
          <a:ln>
            <a:noFill/>
          </a:ln>
        </p:spPr>
        <p:txBody>
          <a:bodyPr vert="horz" wrap="square" lIns="91440" tIns="45720" rIns="91440" bIns="45720" rtlCol="0">
            <a:spAutoFit/>
          </a:bodyPr>
          <a:lstStyle>
            <a:lvl1pPr marL="0" indent="0" algn="l" defTabSz="914400" rtl="0" eaLnBrk="1" latinLnBrk="0" hangingPunct="1">
              <a:lnSpc>
                <a:spcPct val="100000"/>
              </a:lnSpc>
              <a:spcBef>
                <a:spcPts val="1000"/>
              </a:spcBef>
              <a:buFont typeface="Arial" panose="020B0604020202020204" pitchFamily="34" charset="0"/>
              <a:buNone/>
              <a:defRPr sz="1800" kern="1200">
                <a:solidFill>
                  <a:schemeClr val="bg1"/>
                </a:solidFill>
                <a:latin typeface="Roboto Black" panose="02000000000000000000" pitchFamily="2" charset="0"/>
                <a:ea typeface="Roboto Black" panose="02000000000000000000" pitchFamily="2" charset="0"/>
                <a:cs typeface="Arial" panose="020B0604020202020204" pitchFamily="34" charset="0"/>
              </a:defRPr>
            </a:lvl1pPr>
            <a:lvl2pPr marL="685800" indent="-228600" algn="l" defTabSz="914400" rtl="0" eaLnBrk="1" latinLnBrk="0" hangingPunct="1">
              <a:lnSpc>
                <a:spcPct val="100000"/>
              </a:lnSpc>
              <a:spcBef>
                <a:spcPts val="500"/>
              </a:spcBef>
              <a:buFont typeface="Roboto" panose="02000000000000000000" pitchFamily="2" charset="0"/>
              <a:buChar char="–"/>
              <a:defRPr sz="24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20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hlinkClick r:id="rId5">
                  <a:extLst>
                    <a:ext uri="{A12FA001-AC4F-418D-AE19-62706E023703}">
                      <ahyp:hlinkClr xmlns:ahyp="http://schemas.microsoft.com/office/drawing/2018/hyperlinkcolor" val="tx"/>
                    </a:ext>
                  </a:extLst>
                </a:hlinkClick>
              </a:rPr>
              <a:t>https://nrcfcp.uiowa.edu/</a:t>
            </a:r>
            <a:endParaRPr lang="en-US" dirty="0"/>
          </a:p>
        </p:txBody>
      </p:sp>
    </p:spTree>
    <p:extLst>
      <p:ext uri="{BB962C8B-B14F-4D97-AF65-F5344CB8AC3E}">
        <p14:creationId xmlns:p14="http://schemas.microsoft.com/office/powerpoint/2010/main" val="31006792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8A848C61-C124-4C49-97C4-0B76F6D2E36A}"/>
              </a:ext>
            </a:extLst>
          </p:cNvPr>
          <p:cNvSpPr>
            <a:spLocks noGrp="1"/>
          </p:cNvSpPr>
          <p:nvPr>
            <p:ph type="ctrTitle"/>
          </p:nvPr>
        </p:nvSpPr>
        <p:spPr>
          <a:xfrm>
            <a:off x="989081" y="3367173"/>
            <a:ext cx="7163317" cy="1160369"/>
          </a:xfrm>
        </p:spPr>
        <p:txBody>
          <a:bodyPr>
            <a:normAutofit/>
          </a:bodyPr>
          <a:lstStyle/>
          <a:p>
            <a:r>
              <a:rPr lang="en-US" dirty="0"/>
              <a:t>Thank you</a:t>
            </a:r>
          </a:p>
        </p:txBody>
      </p:sp>
      <p:sp>
        <p:nvSpPr>
          <p:cNvPr id="7" name="Text Placeholder 6">
            <a:extLst>
              <a:ext uri="{FF2B5EF4-FFF2-40B4-BE49-F238E27FC236}">
                <a16:creationId xmlns:a16="http://schemas.microsoft.com/office/drawing/2014/main" id="{7626708A-2BEF-4E77-BD87-2AAB61F6EA7A}"/>
              </a:ext>
            </a:extLst>
          </p:cNvPr>
          <p:cNvSpPr>
            <a:spLocks noGrp="1"/>
          </p:cNvSpPr>
          <p:nvPr>
            <p:ph type="body" sz="quarter" idx="10"/>
          </p:nvPr>
        </p:nvSpPr>
        <p:spPr>
          <a:xfrm>
            <a:off x="1268413" y="5019675"/>
            <a:ext cx="3711211" cy="369332"/>
          </a:xfrm>
        </p:spPr>
        <p:txBody>
          <a:bodyPr wrap="square">
            <a:spAutoFit/>
          </a:bodyPr>
          <a:lstStyle/>
          <a:p>
            <a:r>
              <a:rPr lang="en-US" dirty="0">
                <a:hlinkClick r:id="rId3"/>
              </a:rPr>
              <a:t>https://nrcfcp.uiowa.edu/</a:t>
            </a:r>
            <a:endParaRPr lang="en-US" dirty="0"/>
          </a:p>
        </p:txBody>
      </p:sp>
      <p:sp>
        <p:nvSpPr>
          <p:cNvPr id="2" name="Footer Placeholder 1">
            <a:extLst>
              <a:ext uri="{FF2B5EF4-FFF2-40B4-BE49-F238E27FC236}">
                <a16:creationId xmlns:a16="http://schemas.microsoft.com/office/drawing/2014/main" id="{57AB9F6C-73AD-294A-A3E0-6E87246DD627}"/>
              </a:ext>
            </a:extLst>
          </p:cNvPr>
          <p:cNvSpPr>
            <a:spLocks noGrp="1"/>
          </p:cNvSpPr>
          <p:nvPr>
            <p:ph type="ftr" sz="quarter" idx="3"/>
          </p:nvPr>
        </p:nvSpPr>
        <p:spPr>
          <a:xfrm>
            <a:off x="956095" y="2463764"/>
            <a:ext cx="8727731" cy="365125"/>
          </a:xfrm>
        </p:spPr>
        <p:txBody>
          <a:bodyPr/>
          <a:lstStyle/>
          <a:p>
            <a:r>
              <a:rPr lang="en-US" dirty="0"/>
              <a:t>National Resource Center for Family Centered Practice </a:t>
            </a:r>
          </a:p>
        </p:txBody>
      </p:sp>
      <p:pic>
        <p:nvPicPr>
          <p:cNvPr id="4" name="Picture 3">
            <a:extLst>
              <a:ext uri="{FF2B5EF4-FFF2-40B4-BE49-F238E27FC236}">
                <a16:creationId xmlns:a16="http://schemas.microsoft.com/office/drawing/2014/main" id="{338D2A0F-00A8-B1E6-2EA0-A0A53268444B}"/>
              </a:ext>
            </a:extLst>
          </p:cNvPr>
          <p:cNvPicPr>
            <a:picLocks noChangeAspect="1"/>
          </p:cNvPicPr>
          <p:nvPr/>
        </p:nvPicPr>
        <p:blipFill>
          <a:blip r:embed="rId4"/>
          <a:stretch>
            <a:fillRect/>
          </a:stretch>
        </p:blipFill>
        <p:spPr>
          <a:xfrm>
            <a:off x="7566407" y="261307"/>
            <a:ext cx="873431" cy="873431"/>
          </a:xfrm>
          <a:prstGeom prst="rect">
            <a:avLst/>
          </a:prstGeom>
        </p:spPr>
      </p:pic>
      <p:sp>
        <p:nvSpPr>
          <p:cNvPr id="9" name="Text Placeholder 4">
            <a:extLst>
              <a:ext uri="{FF2B5EF4-FFF2-40B4-BE49-F238E27FC236}">
                <a16:creationId xmlns:a16="http://schemas.microsoft.com/office/drawing/2014/main" id="{BE2A8684-C06D-6BD1-DC5A-764E022CC354}"/>
              </a:ext>
            </a:extLst>
          </p:cNvPr>
          <p:cNvSpPr txBox="1">
            <a:spLocks/>
          </p:cNvSpPr>
          <p:nvPr/>
        </p:nvSpPr>
        <p:spPr>
          <a:xfrm>
            <a:off x="8003122" y="3198192"/>
            <a:ext cx="3646583" cy="2684815"/>
          </a:xfrm>
          <a:prstGeom prst="rect">
            <a:avLst/>
          </a:prstGeom>
        </p:spPr>
        <p:txBody>
          <a:bodyPr vert="horz" lIns="0" tIns="0" rIns="0" bIns="0" rtlCol="0" anchor="ctr" anchorCtr="0">
            <a:noAutofit/>
          </a:bodyPr>
          <a:lst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1400" b="0" kern="1200">
                <a:solidFill>
                  <a:schemeClr val="bg1"/>
                </a:solidFill>
                <a:latin typeface="Roboto" panose="02000000000000000000" pitchFamily="2" charset="0"/>
                <a:ea typeface="Roboto" panose="02000000000000000000" pitchFamily="2" charset="0"/>
                <a:cs typeface="Arial" panose="020B0604020202020204" pitchFamily="34" charset="0"/>
              </a:defRPr>
            </a:lvl1pPr>
            <a:lvl2pPr marL="457200" indent="0" algn="l" defTabSz="914400" rtl="0" eaLnBrk="1" latinLnBrk="0" hangingPunct="1">
              <a:lnSpc>
                <a:spcPct val="100000"/>
              </a:lnSpc>
              <a:spcBef>
                <a:spcPts val="500"/>
              </a:spcBef>
              <a:buFont typeface="Roboto" panose="02000000000000000000" pitchFamily="2"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2pPr>
            <a:lvl3pPr marL="9144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3pPr>
            <a:lvl4pPr marL="13716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4pPr>
            <a:lvl5pPr marL="1828800" indent="0" algn="l" defTabSz="914400" rtl="0" eaLnBrk="1" latinLnBrk="0" hangingPunct="1">
              <a:lnSpc>
                <a:spcPct val="100000"/>
              </a:lnSpc>
              <a:spcBef>
                <a:spcPts val="500"/>
              </a:spcBef>
              <a:buFont typeface="Arial" panose="020B0604020202020204" pitchFamily="34" charset="0"/>
              <a:buNone/>
              <a:defRPr sz="1600" kern="1200">
                <a:solidFill>
                  <a:schemeClr val="tx1"/>
                </a:solidFill>
                <a:latin typeface="Roboto" panose="02000000000000000000" pitchFamily="2" charset="0"/>
                <a:ea typeface="Roboto" panose="02000000000000000000" pitchFamily="2"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200" b="1"/>
              <a:t>Xueying (Sherry) Gao, Ph.D.</a:t>
            </a:r>
          </a:p>
          <a:p>
            <a:r>
              <a:rPr lang="en-US" sz="1100"/>
              <a:t>Assistant Research Scientist/Engineer</a:t>
            </a:r>
          </a:p>
          <a:p>
            <a:r>
              <a:rPr lang="en-US" sz="1100"/>
              <a:t>National Resource Center for Family Centered Practice</a:t>
            </a:r>
          </a:p>
          <a:p>
            <a:r>
              <a:rPr lang="en-US" sz="1100"/>
              <a:t>University of Iowa School of Social Work</a:t>
            </a:r>
          </a:p>
          <a:p>
            <a:r>
              <a:rPr lang="en-US" sz="1100"/>
              <a:t> </a:t>
            </a:r>
            <a:r>
              <a:rPr lang="en-US" sz="1100">
                <a:hlinkClick r:id="rId5"/>
              </a:rPr>
              <a:t>xueying-gao@uiowa.edu</a:t>
            </a:r>
            <a:r>
              <a:rPr lang="en-US" sz="1100"/>
              <a:t> </a:t>
            </a:r>
          </a:p>
          <a:p>
            <a:endParaRPr lang="en-US" sz="1100"/>
          </a:p>
          <a:p>
            <a:r>
              <a:rPr lang="en-US" sz="1200" b="1"/>
              <a:t>Brad Richardson, Ph.D.</a:t>
            </a:r>
          </a:p>
          <a:p>
            <a:r>
              <a:rPr lang="en-US" sz="1100"/>
              <a:t>Research Director, Adjunct Associate Professor</a:t>
            </a:r>
          </a:p>
          <a:p>
            <a:r>
              <a:rPr lang="en-US" sz="1100"/>
              <a:t>National Resource Center for Family Centered Practice</a:t>
            </a:r>
          </a:p>
          <a:p>
            <a:r>
              <a:rPr lang="en-US" sz="1100"/>
              <a:t>University of Iowa School of Social Work</a:t>
            </a:r>
          </a:p>
          <a:p>
            <a:r>
              <a:rPr lang="en-US" sz="1100">
                <a:hlinkClick r:id="rId6"/>
              </a:rPr>
              <a:t>brad-richardson@uiowa.edu</a:t>
            </a:r>
            <a:r>
              <a:rPr lang="en-US" sz="1100"/>
              <a:t> </a:t>
            </a:r>
            <a:endParaRPr lang="en-US" sz="1100" dirty="0"/>
          </a:p>
        </p:txBody>
      </p:sp>
    </p:spTree>
    <p:extLst>
      <p:ext uri="{BB962C8B-B14F-4D97-AF65-F5344CB8AC3E}">
        <p14:creationId xmlns:p14="http://schemas.microsoft.com/office/powerpoint/2010/main" val="39872311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35CBB2-F610-40B4-A124-363EF63EBDD4}"/>
              </a:ext>
            </a:extLst>
          </p:cNvPr>
          <p:cNvSpPr>
            <a:spLocks noGrp="1"/>
          </p:cNvSpPr>
          <p:nvPr>
            <p:ph type="title"/>
          </p:nvPr>
        </p:nvSpPr>
        <p:spPr>
          <a:xfrm>
            <a:off x="952499" y="526777"/>
            <a:ext cx="10287001" cy="869089"/>
          </a:xfrm>
        </p:spPr>
        <p:txBody>
          <a:bodyPr>
            <a:normAutofit fontScale="90000"/>
          </a:bodyPr>
          <a:lstStyle/>
          <a:p>
            <a:r>
              <a:rPr lang="en-US" sz="4000" dirty="0">
                <a:effectLst/>
                <a:latin typeface="+mj-lt"/>
                <a:ea typeface="Times New Roman" panose="02020603050405020304" pitchFamily="18" charset="0"/>
                <a:cs typeface="Times New Roman" panose="02020603050405020304" pitchFamily="18" charset="0"/>
              </a:rPr>
              <a:t>Standard Surveys </a:t>
            </a:r>
            <a:r>
              <a:rPr lang="en-US" dirty="0">
                <a:latin typeface="+mj-lt"/>
                <a:ea typeface="Times New Roman" panose="02020603050405020304" pitchFamily="18" charset="0"/>
                <a:cs typeface="Times New Roman" panose="02020603050405020304" pitchFamily="18" charset="0"/>
              </a:rPr>
              <a:t>Compared to Network Data</a:t>
            </a:r>
            <a:endParaRPr lang="en-US" dirty="0">
              <a:latin typeface="+mj-lt"/>
            </a:endParaRPr>
          </a:p>
        </p:txBody>
      </p:sp>
      <p:sp>
        <p:nvSpPr>
          <p:cNvPr id="3" name="Content Placeholder 2">
            <a:extLst>
              <a:ext uri="{FF2B5EF4-FFF2-40B4-BE49-F238E27FC236}">
                <a16:creationId xmlns:a16="http://schemas.microsoft.com/office/drawing/2014/main" id="{9113FCDE-F6D7-41FF-9845-D3893750EB08}"/>
              </a:ext>
            </a:extLst>
          </p:cNvPr>
          <p:cNvSpPr>
            <a:spLocks noGrp="1"/>
          </p:cNvSpPr>
          <p:nvPr>
            <p:ph idx="10"/>
          </p:nvPr>
        </p:nvSpPr>
        <p:spPr>
          <a:xfrm>
            <a:off x="952498" y="1686757"/>
            <a:ext cx="10251527" cy="4256843"/>
          </a:xfrm>
        </p:spPr>
        <p:txBody>
          <a:bodyPr>
            <a:normAutofit/>
          </a:bodyPr>
          <a:lstStyle/>
          <a:p>
            <a:pPr marL="0" marR="0" algn="just">
              <a:lnSpc>
                <a:spcPct val="107000"/>
              </a:lnSpc>
              <a:spcBef>
                <a:spcPts val="0"/>
              </a:spcBef>
              <a:spcAft>
                <a:spcPts val="800"/>
              </a:spcAft>
            </a:pPr>
            <a:r>
              <a:rPr lang="en-US" sz="2400" kern="100" dirty="0">
                <a:effectLst/>
                <a:latin typeface="+mj-lt"/>
                <a:ea typeface="Calibri" panose="020F0502020204030204" pitchFamily="34" charset="0"/>
                <a:cs typeface="Times New Roman" panose="02020603050405020304" pitchFamily="18" charset="0"/>
              </a:rPr>
              <a:t>Gather information on perceptions about community collaboration</a:t>
            </a:r>
          </a:p>
          <a:p>
            <a:pPr marL="0" marR="0" indent="0" algn="just">
              <a:lnSpc>
                <a:spcPct val="107000"/>
              </a:lnSpc>
              <a:spcBef>
                <a:spcPts val="0"/>
              </a:spcBef>
              <a:spcAft>
                <a:spcPts val="800"/>
              </a:spcAft>
              <a:buNone/>
            </a:pPr>
            <a:r>
              <a:rPr lang="en-US" sz="2400" kern="100" dirty="0">
                <a:latin typeface="+mj-lt"/>
                <a:ea typeface="Calibri" panose="020F0502020204030204" pitchFamily="34" charset="0"/>
                <a:cs typeface="Times New Roman" panose="02020603050405020304" pitchFamily="18" charset="0"/>
              </a:rPr>
              <a:t>    General attitudes, values, beliefs, ratings, opinions</a:t>
            </a:r>
          </a:p>
          <a:p>
            <a:pPr marL="0" marR="0" indent="0" algn="just">
              <a:lnSpc>
                <a:spcPct val="107000"/>
              </a:lnSpc>
              <a:spcBef>
                <a:spcPts val="0"/>
              </a:spcBef>
              <a:spcAft>
                <a:spcPts val="800"/>
              </a:spcAft>
              <a:buNone/>
            </a:pPr>
            <a:endParaRPr lang="en-US" sz="2400" kern="100" dirty="0">
              <a:effectLst/>
              <a:latin typeface="+mj-lt"/>
              <a:ea typeface="Calibri" panose="020F0502020204030204" pitchFamily="34" charset="0"/>
              <a:cs typeface="Times New Roman" panose="02020603050405020304" pitchFamily="18" charset="0"/>
            </a:endParaRPr>
          </a:p>
          <a:p>
            <a:pPr marL="0" marR="0" algn="just">
              <a:lnSpc>
                <a:spcPct val="107000"/>
              </a:lnSpc>
              <a:spcBef>
                <a:spcPts val="0"/>
              </a:spcBef>
              <a:spcAft>
                <a:spcPts val="800"/>
              </a:spcAft>
            </a:pPr>
            <a:r>
              <a:rPr lang="en-US" sz="2400" kern="100" dirty="0">
                <a:latin typeface="+mj-lt"/>
                <a:ea typeface="Calibri" panose="020F0502020204030204" pitchFamily="34" charset="0"/>
                <a:cs typeface="Times New Roman" panose="02020603050405020304" pitchFamily="18" charset="0"/>
              </a:rPr>
              <a:t>S</a:t>
            </a:r>
            <a:r>
              <a:rPr lang="en-US" sz="2400" kern="100" dirty="0">
                <a:effectLst/>
                <a:latin typeface="+mj-lt"/>
                <a:ea typeface="Calibri" panose="020F0502020204030204" pitchFamily="34" charset="0"/>
                <a:cs typeface="Times New Roman" panose="02020603050405020304" pitchFamily="18" charset="0"/>
              </a:rPr>
              <a:t>ocial network data are information about relationships</a:t>
            </a:r>
          </a:p>
          <a:p>
            <a:pPr marL="0" marR="0" indent="0" algn="just">
              <a:lnSpc>
                <a:spcPct val="107000"/>
              </a:lnSpc>
              <a:spcBef>
                <a:spcPts val="0"/>
              </a:spcBef>
              <a:spcAft>
                <a:spcPts val="800"/>
              </a:spcAft>
              <a:buNone/>
            </a:pPr>
            <a:r>
              <a:rPr lang="en-US" sz="2400" kern="100" dirty="0">
                <a:latin typeface="+mj-lt"/>
                <a:ea typeface="Calibri" panose="020F0502020204030204" pitchFamily="34" charset="0"/>
                <a:cs typeface="Times New Roman" panose="02020603050405020304" pitchFamily="18" charset="0"/>
              </a:rPr>
              <a:t>    Who, What, When, How – specific to relationship, not general</a:t>
            </a:r>
            <a:endParaRPr lang="en-US" sz="2400" kern="100" dirty="0">
              <a:effectLst/>
              <a:latin typeface="+mj-lt"/>
              <a:ea typeface="Calibri" panose="020F0502020204030204" pitchFamily="34"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A652F7F-FE45-6115-93F5-D7DF7DB599B5}"/>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2147875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2F2B6-F273-7D45-5FEE-89CEBB4FFFFB}"/>
              </a:ext>
            </a:extLst>
          </p:cNvPr>
          <p:cNvSpPr>
            <a:spLocks noGrp="1"/>
          </p:cNvSpPr>
          <p:nvPr>
            <p:ph type="title"/>
          </p:nvPr>
        </p:nvSpPr>
        <p:spPr/>
        <p:txBody>
          <a:bodyPr/>
          <a:lstStyle/>
          <a:p>
            <a:r>
              <a:rPr lang="en-US" sz="4000" dirty="0">
                <a:effectLst/>
                <a:latin typeface="Calibri" panose="020F0502020204030204" pitchFamily="34" charset="0"/>
                <a:ea typeface="Times New Roman" panose="02020603050405020304" pitchFamily="18" charset="0"/>
                <a:cs typeface="Times New Roman" panose="02020603050405020304" pitchFamily="18" charset="0"/>
              </a:rPr>
              <a:t>Relational Data from Agencies</a:t>
            </a:r>
            <a:endParaRPr lang="en-US" dirty="0"/>
          </a:p>
        </p:txBody>
      </p:sp>
      <p:sp>
        <p:nvSpPr>
          <p:cNvPr id="3" name="Content Placeholder 2">
            <a:extLst>
              <a:ext uri="{FF2B5EF4-FFF2-40B4-BE49-F238E27FC236}">
                <a16:creationId xmlns:a16="http://schemas.microsoft.com/office/drawing/2014/main" id="{B1B803D2-6982-B968-5D36-3ED1457E9763}"/>
              </a:ext>
            </a:extLst>
          </p:cNvPr>
          <p:cNvSpPr>
            <a:spLocks noGrp="1"/>
          </p:cNvSpPr>
          <p:nvPr>
            <p:ph idx="10"/>
          </p:nvPr>
        </p:nvSpPr>
        <p:spPr/>
        <p:txBody>
          <a:bodyPr>
            <a:normAutofit/>
          </a:bodyPr>
          <a:lstStyle/>
          <a:p>
            <a:r>
              <a:rPr lang="en-US" sz="2400" dirty="0"/>
              <a:t>Standard surveys gather information about general perceptions </a:t>
            </a:r>
          </a:p>
          <a:p>
            <a:r>
              <a:rPr lang="en-US" sz="2400" dirty="0"/>
              <a:t>Social network analysis uses information specific to relationships </a:t>
            </a:r>
          </a:p>
          <a:p>
            <a:r>
              <a:rPr lang="en-US" sz="2400" dirty="0"/>
              <a:t>The combination of the two methods provides a powerful tool for improving strengths in community collaboration needed for effective public health interventions.</a:t>
            </a:r>
          </a:p>
          <a:p>
            <a:r>
              <a:rPr lang="en-US" sz="2400" dirty="0"/>
              <a:t>What people say v. what people do</a:t>
            </a:r>
          </a:p>
          <a:p>
            <a:endParaRPr lang="en-US" sz="2400" dirty="0"/>
          </a:p>
        </p:txBody>
      </p:sp>
      <p:sp>
        <p:nvSpPr>
          <p:cNvPr id="5" name="Footer Placeholder 3">
            <a:extLst>
              <a:ext uri="{FF2B5EF4-FFF2-40B4-BE49-F238E27FC236}">
                <a16:creationId xmlns:a16="http://schemas.microsoft.com/office/drawing/2014/main" id="{C0172909-67E7-EACD-CE6E-B3997F00AC55}"/>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8171710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AA6F7-0056-4B37-8C84-A9E07322AF38}"/>
              </a:ext>
            </a:extLst>
          </p:cNvPr>
          <p:cNvSpPr>
            <a:spLocks noGrp="1"/>
          </p:cNvSpPr>
          <p:nvPr>
            <p:ph type="title"/>
          </p:nvPr>
        </p:nvSpPr>
        <p:spPr>
          <a:xfrm>
            <a:off x="952499" y="526777"/>
            <a:ext cx="10513461" cy="869089"/>
          </a:xfrm>
        </p:spPr>
        <p:txBody>
          <a:bodyPr>
            <a:noAutofit/>
          </a:bodyPr>
          <a:lstStyle/>
          <a:p>
            <a:r>
              <a:rPr lang="en-US" sz="2400" dirty="0"/>
              <a:t>STRENGTHENING COMMUNITIES - YOUTH (SCY)</a:t>
            </a:r>
            <a:br>
              <a:rPr lang="en-US" sz="2400" dirty="0"/>
            </a:br>
            <a:r>
              <a:rPr lang="en-US" sz="2400" dirty="0"/>
              <a:t>Social Network Analysis of Collaboration among Service Network Providers</a:t>
            </a:r>
          </a:p>
        </p:txBody>
      </p:sp>
      <p:sp>
        <p:nvSpPr>
          <p:cNvPr id="3" name="Content Placeholder 2">
            <a:extLst>
              <a:ext uri="{FF2B5EF4-FFF2-40B4-BE49-F238E27FC236}">
                <a16:creationId xmlns:a16="http://schemas.microsoft.com/office/drawing/2014/main" id="{82781977-B97A-64DB-EEBF-9C461C53FFCC}"/>
              </a:ext>
            </a:extLst>
          </p:cNvPr>
          <p:cNvSpPr>
            <a:spLocks noGrp="1"/>
          </p:cNvSpPr>
          <p:nvPr>
            <p:ph idx="10"/>
          </p:nvPr>
        </p:nvSpPr>
        <p:spPr>
          <a:xfrm>
            <a:off x="952498" y="2188396"/>
            <a:ext cx="10251527" cy="3755204"/>
          </a:xfrm>
        </p:spPr>
        <p:txBody>
          <a:bodyPr>
            <a:normAutofit/>
          </a:bodyPr>
          <a:lstStyle/>
          <a:p>
            <a:pPr>
              <a:lnSpc>
                <a:spcPct val="120000"/>
              </a:lnSpc>
            </a:pPr>
            <a:r>
              <a:rPr lang="en-US" sz="2000" dirty="0"/>
              <a:t>The purpose of the network analysis is to measure change in the network of provider agencies. In so doing, we assess the level of achievement of two of the six SCY goals:</a:t>
            </a:r>
          </a:p>
          <a:p>
            <a:pPr lvl="1">
              <a:lnSpc>
                <a:spcPct val="150000"/>
              </a:lnSpc>
            </a:pPr>
            <a:r>
              <a:rPr lang="en-US" sz="1800" dirty="0"/>
              <a:t>Develop linkages and networking mechanisms to facilitate identification assessment, referral, and treatment of youth with substance abuse problems and their families.</a:t>
            </a:r>
          </a:p>
          <a:p>
            <a:pPr lvl="1">
              <a:lnSpc>
                <a:spcPct val="150000"/>
              </a:lnSpc>
            </a:pPr>
            <a:r>
              <a:rPr lang="en-US" sz="1800" dirty="0"/>
              <a:t>Develop and implement outreach activities to educate the community with the goal of leading to early identification; also demonstrate familiarity with state-of-the-art science and practices in area of identification, referral, and treatment. </a:t>
            </a:r>
          </a:p>
        </p:txBody>
      </p:sp>
      <p:sp>
        <p:nvSpPr>
          <p:cNvPr id="5" name="Footer Placeholder 3">
            <a:extLst>
              <a:ext uri="{FF2B5EF4-FFF2-40B4-BE49-F238E27FC236}">
                <a16:creationId xmlns:a16="http://schemas.microsoft.com/office/drawing/2014/main" id="{D3A9C99A-D6BB-68C7-0718-35140660051E}"/>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2"/>
              </a:rPr>
              <a:t>https://nrcfcp.uiowa.edu/</a:t>
            </a:r>
            <a:r>
              <a:rPr lang="en-US" dirty="0"/>
              <a:t> </a:t>
            </a:r>
            <a:r>
              <a:rPr lang="en-US" sz="1400" dirty="0">
                <a:hlinkClick r:id="rId3"/>
              </a:rPr>
              <a:t>https://pubhealtheval.org.uiowa.edu</a:t>
            </a:r>
            <a:endParaRPr lang="en-US" dirty="0"/>
          </a:p>
        </p:txBody>
      </p:sp>
    </p:spTree>
    <p:extLst>
      <p:ext uri="{BB962C8B-B14F-4D97-AF65-F5344CB8AC3E}">
        <p14:creationId xmlns:p14="http://schemas.microsoft.com/office/powerpoint/2010/main" val="5353640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E557-7A88-3D87-EF72-A015E8793EBD}"/>
              </a:ext>
            </a:extLst>
          </p:cNvPr>
          <p:cNvSpPr>
            <a:spLocks noGrp="1"/>
          </p:cNvSpPr>
          <p:nvPr>
            <p:ph type="title"/>
          </p:nvPr>
        </p:nvSpPr>
        <p:spPr/>
        <p:txBody>
          <a:bodyPr>
            <a:noAutofit/>
          </a:bodyPr>
          <a:lstStyle/>
          <a:p>
            <a:r>
              <a:rPr lang="en-US" sz="2800" dirty="0">
                <a:latin typeface="+mj-lt"/>
              </a:rPr>
              <a:t>Strengthening Communities - Youth Service Network Survey</a:t>
            </a:r>
          </a:p>
        </p:txBody>
      </p:sp>
      <p:pic>
        <p:nvPicPr>
          <p:cNvPr id="5" name="Picture 4">
            <a:extLst>
              <a:ext uri="{FF2B5EF4-FFF2-40B4-BE49-F238E27FC236}">
                <a16:creationId xmlns:a16="http://schemas.microsoft.com/office/drawing/2014/main" id="{54A62210-FC5E-C0DB-2ADC-0D8BAFFA9D8D}"/>
              </a:ext>
            </a:extLst>
          </p:cNvPr>
          <p:cNvPicPr>
            <a:picLocks noChangeAspect="1"/>
          </p:cNvPicPr>
          <p:nvPr/>
        </p:nvPicPr>
        <p:blipFill>
          <a:blip r:embed="rId2"/>
          <a:stretch>
            <a:fillRect/>
          </a:stretch>
        </p:blipFill>
        <p:spPr>
          <a:xfrm>
            <a:off x="1128661" y="1510166"/>
            <a:ext cx="9934675" cy="4242934"/>
          </a:xfrm>
          <a:prstGeom prst="rect">
            <a:avLst/>
          </a:prstGeom>
        </p:spPr>
      </p:pic>
      <p:sp>
        <p:nvSpPr>
          <p:cNvPr id="3" name="Footer Placeholder 3">
            <a:extLst>
              <a:ext uri="{FF2B5EF4-FFF2-40B4-BE49-F238E27FC236}">
                <a16:creationId xmlns:a16="http://schemas.microsoft.com/office/drawing/2014/main" id="{3553B7DA-C134-7F51-105C-47C2B210C371}"/>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4875227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4DE557-7A88-3D87-EF72-A015E8793EBD}"/>
              </a:ext>
            </a:extLst>
          </p:cNvPr>
          <p:cNvSpPr>
            <a:spLocks noGrp="1"/>
          </p:cNvSpPr>
          <p:nvPr>
            <p:ph type="title"/>
          </p:nvPr>
        </p:nvSpPr>
        <p:spPr/>
        <p:txBody>
          <a:bodyPr>
            <a:noAutofit/>
          </a:bodyPr>
          <a:lstStyle/>
          <a:p>
            <a:r>
              <a:rPr lang="en-US" sz="2800" dirty="0">
                <a:latin typeface="+mj-lt"/>
              </a:rPr>
              <a:t>Strengthening Communities - Youth Service Network Survey</a:t>
            </a:r>
          </a:p>
        </p:txBody>
      </p:sp>
      <p:pic>
        <p:nvPicPr>
          <p:cNvPr id="6" name="Picture 5">
            <a:extLst>
              <a:ext uri="{FF2B5EF4-FFF2-40B4-BE49-F238E27FC236}">
                <a16:creationId xmlns:a16="http://schemas.microsoft.com/office/drawing/2014/main" id="{58A0B2F5-E09F-9F7A-82A3-378A0D575BBA}"/>
              </a:ext>
            </a:extLst>
          </p:cNvPr>
          <p:cNvPicPr>
            <a:picLocks noChangeAspect="1"/>
          </p:cNvPicPr>
          <p:nvPr/>
        </p:nvPicPr>
        <p:blipFill>
          <a:blip r:embed="rId2"/>
          <a:stretch>
            <a:fillRect/>
          </a:stretch>
        </p:blipFill>
        <p:spPr>
          <a:xfrm>
            <a:off x="212859" y="1535758"/>
            <a:ext cx="11766281" cy="3958521"/>
          </a:xfrm>
          <a:prstGeom prst="rect">
            <a:avLst/>
          </a:prstGeom>
        </p:spPr>
      </p:pic>
      <p:sp>
        <p:nvSpPr>
          <p:cNvPr id="7" name="Rectangle 6">
            <a:extLst>
              <a:ext uri="{FF2B5EF4-FFF2-40B4-BE49-F238E27FC236}">
                <a16:creationId xmlns:a16="http://schemas.microsoft.com/office/drawing/2014/main" id="{71F26839-63F8-D3B6-05D3-2F783EE9B4F8}"/>
              </a:ext>
            </a:extLst>
          </p:cNvPr>
          <p:cNvSpPr/>
          <p:nvPr/>
        </p:nvSpPr>
        <p:spPr>
          <a:xfrm>
            <a:off x="269268" y="3752899"/>
            <a:ext cx="2459905" cy="320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Agency 1</a:t>
            </a:r>
          </a:p>
        </p:txBody>
      </p:sp>
      <p:sp>
        <p:nvSpPr>
          <p:cNvPr id="8" name="Rectangle 7">
            <a:extLst>
              <a:ext uri="{FF2B5EF4-FFF2-40B4-BE49-F238E27FC236}">
                <a16:creationId xmlns:a16="http://schemas.microsoft.com/office/drawing/2014/main" id="{27B21649-1F96-AF8A-C38C-2D845B698C8D}"/>
              </a:ext>
            </a:extLst>
          </p:cNvPr>
          <p:cNvSpPr/>
          <p:nvPr/>
        </p:nvSpPr>
        <p:spPr>
          <a:xfrm>
            <a:off x="269268" y="4146549"/>
            <a:ext cx="2459905" cy="320813"/>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Agency 2</a:t>
            </a:r>
          </a:p>
        </p:txBody>
      </p:sp>
      <p:sp>
        <p:nvSpPr>
          <p:cNvPr id="9" name="Rectangle 8">
            <a:extLst>
              <a:ext uri="{FF2B5EF4-FFF2-40B4-BE49-F238E27FC236}">
                <a16:creationId xmlns:a16="http://schemas.microsoft.com/office/drawing/2014/main" id="{A731A32E-6F36-4BB0-FF9E-ED286D010C25}"/>
              </a:ext>
            </a:extLst>
          </p:cNvPr>
          <p:cNvSpPr/>
          <p:nvPr/>
        </p:nvSpPr>
        <p:spPr>
          <a:xfrm>
            <a:off x="269268" y="4532590"/>
            <a:ext cx="2459905" cy="2203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Agency 3</a:t>
            </a:r>
          </a:p>
        </p:txBody>
      </p:sp>
      <p:sp>
        <p:nvSpPr>
          <p:cNvPr id="10" name="Rectangle 9">
            <a:extLst>
              <a:ext uri="{FF2B5EF4-FFF2-40B4-BE49-F238E27FC236}">
                <a16:creationId xmlns:a16="http://schemas.microsoft.com/office/drawing/2014/main" id="{86022ADC-401D-4936-E4C7-EA9CC12C247D}"/>
              </a:ext>
            </a:extLst>
          </p:cNvPr>
          <p:cNvSpPr/>
          <p:nvPr/>
        </p:nvSpPr>
        <p:spPr>
          <a:xfrm>
            <a:off x="269267" y="4832544"/>
            <a:ext cx="2459905" cy="22038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Agency 4</a:t>
            </a:r>
          </a:p>
        </p:txBody>
      </p:sp>
      <p:sp>
        <p:nvSpPr>
          <p:cNvPr id="11" name="Rectangle 10">
            <a:extLst>
              <a:ext uri="{FF2B5EF4-FFF2-40B4-BE49-F238E27FC236}">
                <a16:creationId xmlns:a16="http://schemas.microsoft.com/office/drawing/2014/main" id="{D0E1FFCD-81D6-6BCF-1001-A9D57270F344}"/>
              </a:ext>
            </a:extLst>
          </p:cNvPr>
          <p:cNvSpPr/>
          <p:nvPr/>
        </p:nvSpPr>
        <p:spPr>
          <a:xfrm>
            <a:off x="269268" y="5116000"/>
            <a:ext cx="2459905" cy="332299"/>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400" dirty="0">
                <a:solidFill>
                  <a:sysClr val="windowText" lastClr="000000"/>
                </a:solidFill>
              </a:rPr>
              <a:t>Agency 5</a:t>
            </a:r>
          </a:p>
        </p:txBody>
      </p:sp>
      <p:sp>
        <p:nvSpPr>
          <p:cNvPr id="3" name="Footer Placeholder 3">
            <a:extLst>
              <a:ext uri="{FF2B5EF4-FFF2-40B4-BE49-F238E27FC236}">
                <a16:creationId xmlns:a16="http://schemas.microsoft.com/office/drawing/2014/main" id="{37FFD46D-28F1-E7F8-554C-79371DAEAA95}"/>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1631692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5C981C-D247-4806-69D2-743FA4278310}"/>
              </a:ext>
            </a:extLst>
          </p:cNvPr>
          <p:cNvSpPr>
            <a:spLocks noGrp="1"/>
          </p:cNvSpPr>
          <p:nvPr>
            <p:ph type="title"/>
          </p:nvPr>
        </p:nvSpPr>
        <p:spPr>
          <a:xfrm>
            <a:off x="952499" y="527050"/>
            <a:ext cx="10462089" cy="868363"/>
          </a:xfrm>
        </p:spPr>
        <p:txBody>
          <a:bodyPr>
            <a:noAutofit/>
          </a:bodyPr>
          <a:lstStyle/>
          <a:p>
            <a:r>
              <a:rPr lang="en-US" sz="2400" dirty="0"/>
              <a:t>STRENGTHENING COMMUNITIES - YOUTH (SCY)</a:t>
            </a:r>
            <a:br>
              <a:rPr lang="en-US" sz="2400" dirty="0"/>
            </a:br>
            <a:r>
              <a:rPr lang="en-US" sz="2400" dirty="0"/>
              <a:t>Social Network Analysis of Collaboration among Service Network Providers</a:t>
            </a:r>
          </a:p>
        </p:txBody>
      </p:sp>
      <p:pic>
        <p:nvPicPr>
          <p:cNvPr id="7" name="Picture 6">
            <a:extLst>
              <a:ext uri="{FF2B5EF4-FFF2-40B4-BE49-F238E27FC236}">
                <a16:creationId xmlns:a16="http://schemas.microsoft.com/office/drawing/2014/main" id="{9A0F9327-A4C3-9D3B-B7E7-093566F48FF4}"/>
              </a:ext>
            </a:extLst>
          </p:cNvPr>
          <p:cNvPicPr>
            <a:picLocks noChangeAspect="1"/>
          </p:cNvPicPr>
          <p:nvPr/>
        </p:nvPicPr>
        <p:blipFill>
          <a:blip r:embed="rId2"/>
          <a:stretch>
            <a:fillRect/>
          </a:stretch>
        </p:blipFill>
        <p:spPr>
          <a:xfrm>
            <a:off x="2244255" y="1470758"/>
            <a:ext cx="6963747" cy="4401164"/>
          </a:xfrm>
          <a:prstGeom prst="rect">
            <a:avLst/>
          </a:prstGeom>
        </p:spPr>
      </p:pic>
      <p:sp>
        <p:nvSpPr>
          <p:cNvPr id="2" name="Footer Placeholder 3">
            <a:extLst>
              <a:ext uri="{FF2B5EF4-FFF2-40B4-BE49-F238E27FC236}">
                <a16:creationId xmlns:a16="http://schemas.microsoft.com/office/drawing/2014/main" id="{84FCC192-71C3-B6F0-AD36-1A8203B05426}"/>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8872317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15C981C-D247-4806-69D2-743FA4278310}"/>
              </a:ext>
            </a:extLst>
          </p:cNvPr>
          <p:cNvSpPr>
            <a:spLocks noGrp="1"/>
          </p:cNvSpPr>
          <p:nvPr>
            <p:ph type="title"/>
          </p:nvPr>
        </p:nvSpPr>
        <p:spPr>
          <a:xfrm>
            <a:off x="413171" y="1616110"/>
            <a:ext cx="4740632" cy="2976438"/>
          </a:xfrm>
        </p:spPr>
        <p:txBody>
          <a:bodyPr>
            <a:noAutofit/>
          </a:bodyPr>
          <a:lstStyle/>
          <a:p>
            <a:r>
              <a:rPr lang="en-US" sz="2400" dirty="0"/>
              <a:t>STRENGTHENING COMMUNITIES - YOUTH (SCY)</a:t>
            </a:r>
            <a:br>
              <a:rPr lang="en-US" sz="2400" dirty="0"/>
            </a:br>
            <a:r>
              <a:rPr lang="en-US" sz="2400" dirty="0"/>
              <a:t>Social Network Analysis of Collaboration among Service Network Providers</a:t>
            </a:r>
          </a:p>
        </p:txBody>
      </p:sp>
      <p:pic>
        <p:nvPicPr>
          <p:cNvPr id="3" name="Picture 2">
            <a:extLst>
              <a:ext uri="{FF2B5EF4-FFF2-40B4-BE49-F238E27FC236}">
                <a16:creationId xmlns:a16="http://schemas.microsoft.com/office/drawing/2014/main" id="{34EF5105-1BF8-4F28-4ADE-0EDFC56DB667}"/>
              </a:ext>
            </a:extLst>
          </p:cNvPr>
          <p:cNvPicPr>
            <a:picLocks noChangeAspect="1"/>
          </p:cNvPicPr>
          <p:nvPr/>
        </p:nvPicPr>
        <p:blipFill>
          <a:blip r:embed="rId2"/>
          <a:stretch>
            <a:fillRect/>
          </a:stretch>
        </p:blipFill>
        <p:spPr>
          <a:xfrm>
            <a:off x="5164078" y="299089"/>
            <a:ext cx="6847234" cy="5805829"/>
          </a:xfrm>
          <a:prstGeom prst="rect">
            <a:avLst/>
          </a:prstGeom>
        </p:spPr>
      </p:pic>
      <p:sp>
        <p:nvSpPr>
          <p:cNvPr id="2" name="Footer Placeholder 3">
            <a:extLst>
              <a:ext uri="{FF2B5EF4-FFF2-40B4-BE49-F238E27FC236}">
                <a16:creationId xmlns:a16="http://schemas.microsoft.com/office/drawing/2014/main" id="{A0B1DA3A-A02C-FD3C-7E86-5BD5A21A7631}"/>
              </a:ext>
            </a:extLst>
          </p:cNvPr>
          <p:cNvSpPr>
            <a:spLocks noGrp="1"/>
          </p:cNvSpPr>
          <p:nvPr>
            <p:ph type="ftr" sz="quarter" idx="3"/>
          </p:nvPr>
        </p:nvSpPr>
        <p:spPr>
          <a:xfrm>
            <a:off x="2519853" y="6441192"/>
            <a:ext cx="9680881" cy="365125"/>
          </a:xfrm>
        </p:spPr>
        <p:txBody>
          <a:bodyPr/>
          <a:lstStyle/>
          <a:p>
            <a:r>
              <a:rPr lang="en-US" dirty="0"/>
              <a:t>National Resource Center for Family Centered Practice. </a:t>
            </a:r>
            <a:r>
              <a:rPr lang="en-US" dirty="0">
                <a:hlinkClick r:id="rId3"/>
              </a:rPr>
              <a:t>https://nrcfcp.uiowa.edu/</a:t>
            </a:r>
            <a:r>
              <a:rPr lang="en-US" dirty="0"/>
              <a:t> </a:t>
            </a:r>
            <a:r>
              <a:rPr lang="en-US" sz="1400" dirty="0">
                <a:hlinkClick r:id="rId4"/>
              </a:rPr>
              <a:t>https://pubhealtheval.org.uiowa.edu</a:t>
            </a:r>
            <a:endParaRPr lang="en-US" dirty="0"/>
          </a:p>
        </p:txBody>
      </p:sp>
    </p:spTree>
    <p:extLst>
      <p:ext uri="{BB962C8B-B14F-4D97-AF65-F5344CB8AC3E}">
        <p14:creationId xmlns:p14="http://schemas.microsoft.com/office/powerpoint/2010/main" val="3671749966"/>
      </p:ext>
    </p:extLst>
  </p:cSld>
  <p:clrMapOvr>
    <a:masterClrMapping/>
  </p:clrMapOvr>
</p:sld>
</file>

<file path=ppt/theme/theme1.xml><?xml version="1.0" encoding="utf-8"?>
<a:theme xmlns:a="http://schemas.openxmlformats.org/drawingml/2006/main" name="Office Theme">
  <a:themeElements>
    <a:clrScheme name="IOWA BRAND COLORS">
      <a:dk1>
        <a:srgbClr val="000000"/>
      </a:dk1>
      <a:lt1>
        <a:srgbClr val="FFFFFF"/>
      </a:lt1>
      <a:dk2>
        <a:srgbClr val="62666A"/>
      </a:dk2>
      <a:lt2>
        <a:srgbClr val="BBBCBC"/>
      </a:lt2>
      <a:accent1>
        <a:srgbClr val="FFCD00"/>
      </a:accent1>
      <a:accent2>
        <a:srgbClr val="616669"/>
      </a:accent2>
      <a:accent3>
        <a:srgbClr val="BBBCBC"/>
      </a:accent3>
      <a:accent4>
        <a:srgbClr val="00A9E0"/>
      </a:accent4>
      <a:accent5>
        <a:srgbClr val="00AF66"/>
      </a:accent5>
      <a:accent6>
        <a:srgbClr val="FF8200"/>
      </a:accent6>
      <a:hlink>
        <a:srgbClr val="00558C"/>
      </a:hlink>
      <a:folHlink>
        <a:srgbClr val="636669"/>
      </a:folHlink>
    </a:clrScheme>
    <a:fontScheme name="University of Iowa">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9CCDD9754E9B40B13882595ECD5F7A" ma:contentTypeVersion="0" ma:contentTypeDescription="Create a new document." ma:contentTypeScope="" ma:versionID="48ffdc5cb6ca8bf97cbe1bd0206e10b7">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14B8143-C3D6-460D-830C-A8DBEE85511A}">
  <ds:schemaRefs>
    <ds:schemaRef ds:uri="http://schemas.microsoft.com/sharepoint/v3/contenttype/forms"/>
  </ds:schemaRefs>
</ds:datastoreItem>
</file>

<file path=customXml/itemProps2.xml><?xml version="1.0" encoding="utf-8"?>
<ds:datastoreItem xmlns:ds="http://schemas.openxmlformats.org/officeDocument/2006/customXml" ds:itemID="{5421B56A-5C82-479A-80D0-662CC28B9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097FFD54-27B0-415C-8654-D843242BD071}">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schemas.openxmlformats.org/package/2006/metadata/core-properties"/>
    <ds:schemaRef ds:uri="http://purl.org/dc/terms/"/>
    <ds:schemaRef ds:uri="http://purl.org/dc/elements/1.1/"/>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6150</TotalTime>
  <Words>3011</Words>
  <Application>Microsoft Office PowerPoint</Application>
  <PresentationFormat>Widescreen</PresentationFormat>
  <Paragraphs>554</Paragraphs>
  <Slides>25</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DengXian</vt:lpstr>
      <vt:lpstr>Arial</vt:lpstr>
      <vt:lpstr>Arial Black</vt:lpstr>
      <vt:lpstr>Calibri</vt:lpstr>
      <vt:lpstr>Helvetica Neue</vt:lpstr>
      <vt:lpstr>Roboto</vt:lpstr>
      <vt:lpstr>Roboto Black</vt:lpstr>
      <vt:lpstr>Times New Roman</vt:lpstr>
      <vt:lpstr>Office Theme</vt:lpstr>
      <vt:lpstr>Using Measures of Community Collaboration to Strengthen Public Health Interventions</vt:lpstr>
      <vt:lpstr>Project analysis slide 3</vt:lpstr>
      <vt:lpstr>Standard Surveys Compared to Network Data</vt:lpstr>
      <vt:lpstr>Relational Data from Agencies</vt:lpstr>
      <vt:lpstr>STRENGTHENING COMMUNITIES - YOUTH (SCY) Social Network Analysis of Collaboration among Service Network Providers</vt:lpstr>
      <vt:lpstr>Strengthening Communities - Youth Service Network Survey</vt:lpstr>
      <vt:lpstr>Strengthening Communities - Youth Service Network Survey</vt:lpstr>
      <vt:lpstr>STRENGTHENING COMMUNITIES - YOUTH (SCY) Social Network Analysis of Collaboration among Service Network Providers</vt:lpstr>
      <vt:lpstr>STRENGTHENING COMMUNITIES - YOUTH (SCY) Social Network Analysis of Collaboration among Service Network Providers</vt:lpstr>
      <vt:lpstr>PowerPoint Presentation</vt:lpstr>
      <vt:lpstr>PowerPoint Presentation</vt:lpstr>
      <vt:lpstr>Assessment of Community Collaboration - Survey</vt:lpstr>
      <vt:lpstr>PowerPoint Presentation</vt:lpstr>
      <vt:lpstr>Assessment of Community Collaboration - Survey</vt:lpstr>
      <vt:lpstr>Social Network Relations Survey</vt:lpstr>
      <vt:lpstr>Social Network Relations:  “How frequently did you interact with the agency in the past 3 months?”</vt:lpstr>
      <vt:lpstr>Social network findings</vt:lpstr>
      <vt:lpstr>Network measures and terminology</vt:lpstr>
      <vt:lpstr>Network measures and terminology</vt:lpstr>
      <vt:lpstr>Network measures and terminology</vt:lpstr>
      <vt:lpstr>Network measures and terminology</vt:lpstr>
      <vt:lpstr>Recommendations</vt:lpstr>
      <vt:lpstr>Improvement in network - Reassessment</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ryan-potter@uiowa.edu</dc:creator>
  <cp:lastModifiedBy>Brad Richardson</cp:lastModifiedBy>
  <cp:revision>287</cp:revision>
  <dcterms:created xsi:type="dcterms:W3CDTF">2020-01-21T18:13:39Z</dcterms:created>
  <dcterms:modified xsi:type="dcterms:W3CDTF">2024-03-25T21:17:05Z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0x010100579CCDD9754E9B40B13882595ECD5F7A</vt:lpwstr>
  </property>
</Properties>
</file>